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265" r:id="rId3"/>
    <p:sldId id="264" r:id="rId4"/>
    <p:sldId id="257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5" r:id="rId13"/>
    <p:sldId id="274" r:id="rId14"/>
    <p:sldId id="258" r:id="rId15"/>
    <p:sldId id="259" r:id="rId16"/>
    <p:sldId id="260" r:id="rId17"/>
    <p:sldId id="261" r:id="rId18"/>
    <p:sldId id="262" r:id="rId19"/>
    <p:sldId id="263" r:id="rId20"/>
    <p:sldId id="276" r:id="rId21"/>
    <p:sldId id="283" r:id="rId22"/>
    <p:sldId id="284" r:id="rId23"/>
    <p:sldId id="277" r:id="rId24"/>
    <p:sldId id="280" r:id="rId25"/>
    <p:sldId id="279" r:id="rId26"/>
    <p:sldId id="278" r:id="rId27"/>
    <p:sldId id="281" r:id="rId28"/>
    <p:sldId id="282" r:id="rId29"/>
    <p:sldId id="266" r:id="rId3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D9F1"/>
    <a:srgbClr val="33CC33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Estilo com Tema 1 - Destaqu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UFISICA\Documents\2012-2013\Forma&#231;&#227;o\PROFILES\Trabalho\caixa_de_cor-2013-03-02\Daltonism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UFISICA\Documents\2012-2013\Forma&#231;&#227;o\PROFILES\Trabalho\caixa_de_cor-2013-03-02\Daltonismo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UFISICA\Documents\2012-2013\Forma&#231;&#227;o\PROFILES\Trabalho\caixa_de_cor-2013-03-02\A%20luz%20e%20a%20cor%20dos%20objeto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UFISICA\Documents\2012-2013\Forma&#231;&#227;o\PROFILES\Trabalho\caixa_de_cor-2013-03-02\A%20luz%20e%20a%20cor%20dos%20objeto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UFISICA\Documents\2012-2013\Forma&#231;&#227;o\PROFILES\Trabalho\caixa_de_cor-2013-03-02\A%20luz%20e%20a%20cor%20dos%20objeto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UFISICA\Documents\2012-2013\Forma&#231;&#227;o\PROFILES\Trabalho\caixa_de_cor-2013-03-02\A%20luz%20e%20a%20cor%20dos%20objeto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UFISICA\Documents\2012-2013\Forma&#231;&#227;o\PROFILES\Trabalho\caixa_de_cor-2013-03-02\A%20luz%20e%20a%20cor%20dos%20objeto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EUFISICA\Documents\2012-2013\Forma&#231;&#227;o\PROFILES\Trabalho\caixa_de_cor-2013-03-02\A%20luz%20e%20a%20cor%20dos%20objetos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Liv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title>
      <c:tx>
        <c:rich>
          <a:bodyPr/>
          <a:lstStyle/>
          <a:p>
            <a:pPr>
              <a:defRPr/>
            </a:pPr>
            <a:r>
              <a:rPr lang="pt-PT"/>
              <a:t>Falhas da perceção da cor</a:t>
            </a:r>
            <a:r>
              <a:rPr lang="pt-PT" baseline="0"/>
              <a:t> no sexo Feminino</a:t>
            </a:r>
            <a:endParaRPr lang="pt-PT"/>
          </a:p>
        </c:rich>
      </c:tx>
      <c:layout/>
    </c:title>
    <c:plotArea>
      <c:layout/>
      <c:barChart>
        <c:barDir val="col"/>
        <c:grouping val="percentStacked"/>
        <c:ser>
          <c:idx val="0"/>
          <c:order val="0"/>
          <c:tx>
            <c:strRef>
              <c:f>'Folha1 (2)'!$J$3</c:f>
              <c:strCache>
                <c:ptCount val="1"/>
                <c:pt idx="0">
                  <c:v>Certas</c:v>
                </c:pt>
              </c:strCache>
            </c:strRef>
          </c:tx>
          <c:spPr>
            <a:solidFill>
              <a:srgbClr val="92D050"/>
            </a:solidFill>
          </c:spPr>
          <c:cat>
            <c:numRef>
              <c:f>'Folha1 (2)'!$K$2:$P$2</c:f>
              <c:numCache>
                <c:formatCode>General</c:formatCode>
                <c:ptCount val="6"/>
                <c:pt idx="0">
                  <c:v>12</c:v>
                </c:pt>
                <c:pt idx="1">
                  <c:v>5</c:v>
                </c:pt>
                <c:pt idx="2">
                  <c:v>8</c:v>
                </c:pt>
                <c:pt idx="3">
                  <c:v>3</c:v>
                </c:pt>
                <c:pt idx="4">
                  <c:v>29</c:v>
                </c:pt>
                <c:pt idx="5">
                  <c:v>15</c:v>
                </c:pt>
              </c:numCache>
            </c:numRef>
          </c:cat>
          <c:val>
            <c:numRef>
              <c:f>'Folha1 (2)'!$K$3:$P$3</c:f>
              <c:numCache>
                <c:formatCode>General</c:formatCode>
                <c:ptCount val="6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22</c:v>
                </c:pt>
                <c:pt idx="4">
                  <c:v>24</c:v>
                </c:pt>
                <c:pt idx="5">
                  <c:v>24</c:v>
                </c:pt>
              </c:numCache>
            </c:numRef>
          </c:val>
        </c:ser>
        <c:ser>
          <c:idx val="1"/>
          <c:order val="1"/>
          <c:tx>
            <c:strRef>
              <c:f>'Folha1 (2)'!$J$4</c:f>
              <c:strCache>
                <c:ptCount val="1"/>
                <c:pt idx="0">
                  <c:v>Erradas</c:v>
                </c:pt>
              </c:strCache>
            </c:strRef>
          </c:tx>
          <c:cat>
            <c:numRef>
              <c:f>'Folha1 (2)'!$K$2:$P$2</c:f>
              <c:numCache>
                <c:formatCode>General</c:formatCode>
                <c:ptCount val="6"/>
                <c:pt idx="0">
                  <c:v>12</c:v>
                </c:pt>
                <c:pt idx="1">
                  <c:v>5</c:v>
                </c:pt>
                <c:pt idx="2">
                  <c:v>8</c:v>
                </c:pt>
                <c:pt idx="3">
                  <c:v>3</c:v>
                </c:pt>
                <c:pt idx="4">
                  <c:v>29</c:v>
                </c:pt>
                <c:pt idx="5">
                  <c:v>15</c:v>
                </c:pt>
              </c:numCache>
            </c:numRef>
          </c:cat>
          <c:val>
            <c:numRef>
              <c:f>'Folha1 (2)'!$K$4:$P$4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gapWidth val="55"/>
        <c:overlap val="100"/>
        <c:axId val="75420032"/>
        <c:axId val="75421568"/>
      </c:barChart>
      <c:catAx>
        <c:axId val="75420032"/>
        <c:scaling>
          <c:orientation val="minMax"/>
        </c:scaling>
        <c:axPos val="b"/>
        <c:numFmt formatCode="General" sourceLinked="1"/>
        <c:majorTickMark val="none"/>
        <c:tickLblPos val="nextTo"/>
        <c:crossAx val="75421568"/>
        <c:crosses val="autoZero"/>
        <c:auto val="1"/>
        <c:lblAlgn val="ctr"/>
        <c:lblOffset val="100"/>
      </c:catAx>
      <c:valAx>
        <c:axId val="75421568"/>
        <c:scaling>
          <c:orientation val="minMax"/>
          <c:max val="1"/>
          <c:min val="0"/>
        </c:scaling>
        <c:axPos val="l"/>
        <c:majorGridlines/>
        <c:numFmt formatCode="0%" sourceLinked="1"/>
        <c:majorTickMark val="none"/>
        <c:tickLblPos val="nextTo"/>
        <c:crossAx val="75420032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title>
      <c:tx>
        <c:rich>
          <a:bodyPr/>
          <a:lstStyle/>
          <a:p>
            <a:pPr>
              <a:defRPr/>
            </a:pPr>
            <a:r>
              <a:rPr lang="pt-PT" sz="1800" b="1" i="0" baseline="0"/>
              <a:t>Falhas da perceção da cor no sexo Masculino</a:t>
            </a:r>
          </a:p>
        </c:rich>
      </c:tx>
      <c:layout/>
      <c:overlay val="1"/>
    </c:title>
    <c:plotArea>
      <c:layout>
        <c:manualLayout>
          <c:layoutTarget val="inner"/>
          <c:xMode val="edge"/>
          <c:yMode val="edge"/>
          <c:x val="0.13071405920018353"/>
          <c:y val="0.33192249969115589"/>
          <c:w val="0.64791665823263089"/>
          <c:h val="0.53836017396430857"/>
        </c:manualLayout>
      </c:layout>
      <c:barChart>
        <c:barDir val="col"/>
        <c:grouping val="percentStacked"/>
        <c:ser>
          <c:idx val="0"/>
          <c:order val="0"/>
          <c:tx>
            <c:strRef>
              <c:f>'Folha1 (2)'!$J$8</c:f>
              <c:strCache>
                <c:ptCount val="1"/>
                <c:pt idx="0">
                  <c:v>Certas</c:v>
                </c:pt>
              </c:strCache>
            </c:strRef>
          </c:tx>
          <c:spPr>
            <a:solidFill>
              <a:srgbClr val="92D050"/>
            </a:solidFill>
          </c:spPr>
          <c:cat>
            <c:numRef>
              <c:f>'Folha1 (2)'!$K$2:$P$2</c:f>
              <c:numCache>
                <c:formatCode>General</c:formatCode>
                <c:ptCount val="6"/>
                <c:pt idx="0">
                  <c:v>12</c:v>
                </c:pt>
                <c:pt idx="1">
                  <c:v>5</c:v>
                </c:pt>
                <c:pt idx="2">
                  <c:v>8</c:v>
                </c:pt>
                <c:pt idx="3">
                  <c:v>3</c:v>
                </c:pt>
                <c:pt idx="4">
                  <c:v>29</c:v>
                </c:pt>
                <c:pt idx="5">
                  <c:v>15</c:v>
                </c:pt>
              </c:numCache>
            </c:numRef>
          </c:cat>
          <c:val>
            <c:numRef>
              <c:f>'Folha1 (2)'!$K$8:$P$8</c:f>
              <c:numCache>
                <c:formatCode>General</c:formatCode>
                <c:ptCount val="6"/>
                <c:pt idx="0">
                  <c:v>19</c:v>
                </c:pt>
                <c:pt idx="1">
                  <c:v>20</c:v>
                </c:pt>
                <c:pt idx="2">
                  <c:v>17</c:v>
                </c:pt>
                <c:pt idx="3">
                  <c:v>13</c:v>
                </c:pt>
                <c:pt idx="4">
                  <c:v>19</c:v>
                </c:pt>
                <c:pt idx="5">
                  <c:v>19</c:v>
                </c:pt>
              </c:numCache>
            </c:numRef>
          </c:val>
        </c:ser>
        <c:ser>
          <c:idx val="1"/>
          <c:order val="1"/>
          <c:tx>
            <c:strRef>
              <c:f>'Folha1 (2)'!$J$9</c:f>
              <c:strCache>
                <c:ptCount val="1"/>
                <c:pt idx="0">
                  <c:v>Erradas</c:v>
                </c:pt>
              </c:strCache>
            </c:strRef>
          </c:tx>
          <c:cat>
            <c:numRef>
              <c:f>'Folha1 (2)'!$K$2:$P$2</c:f>
              <c:numCache>
                <c:formatCode>General</c:formatCode>
                <c:ptCount val="6"/>
                <c:pt idx="0">
                  <c:v>12</c:v>
                </c:pt>
                <c:pt idx="1">
                  <c:v>5</c:v>
                </c:pt>
                <c:pt idx="2">
                  <c:v>8</c:v>
                </c:pt>
                <c:pt idx="3">
                  <c:v>3</c:v>
                </c:pt>
                <c:pt idx="4">
                  <c:v>29</c:v>
                </c:pt>
                <c:pt idx="5">
                  <c:v>15</c:v>
                </c:pt>
              </c:numCache>
            </c:numRef>
          </c:cat>
          <c:val>
            <c:numRef>
              <c:f>'Folha1 (2)'!$K$9:$P$9</c:f>
              <c:numCache>
                <c:formatCode>General</c:formatCode>
                <c:ptCount val="6"/>
                <c:pt idx="0">
                  <c:v>1</c:v>
                </c:pt>
                <c:pt idx="1">
                  <c:v>0</c:v>
                </c:pt>
                <c:pt idx="2">
                  <c:v>3</c:v>
                </c:pt>
                <c:pt idx="3">
                  <c:v>7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gapWidth val="55"/>
        <c:overlap val="100"/>
        <c:axId val="75540736"/>
        <c:axId val="75542528"/>
      </c:barChart>
      <c:catAx>
        <c:axId val="75540736"/>
        <c:scaling>
          <c:orientation val="minMax"/>
        </c:scaling>
        <c:axPos val="b"/>
        <c:numFmt formatCode="General" sourceLinked="1"/>
        <c:tickLblPos val="nextTo"/>
        <c:crossAx val="75542528"/>
        <c:crosses val="autoZero"/>
        <c:auto val="1"/>
        <c:lblAlgn val="ctr"/>
        <c:lblOffset val="100"/>
      </c:catAx>
      <c:valAx>
        <c:axId val="75542528"/>
        <c:scaling>
          <c:orientation val="minMax"/>
          <c:max val="1"/>
          <c:min val="0"/>
        </c:scaling>
        <c:axPos val="l"/>
        <c:majorGridlines/>
        <c:numFmt formatCode="0%" sourceLinked="1"/>
        <c:tickLblPos val="nextTo"/>
        <c:crossAx val="75540736"/>
        <c:crosses val="autoZero"/>
        <c:crossBetween val="between"/>
        <c:majorUnit val="0.2"/>
        <c:minorUnit val="0.1"/>
      </c:valAx>
    </c:plotArea>
    <c:legend>
      <c:legendPos val="r"/>
      <c:layout>
        <c:manualLayout>
          <c:xMode val="edge"/>
          <c:yMode val="edge"/>
          <c:x val="0.82055260263658814"/>
          <c:y val="0.53581643316085581"/>
          <c:w val="0.16238462813776935"/>
          <c:h val="0.18726645511636872"/>
        </c:manualLayout>
      </c:layout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PT"/>
  <c:chart>
    <c:autoTitleDeleted val="1"/>
    <c:plotArea>
      <c:layout>
        <c:manualLayout>
          <c:layoutTarget val="inner"/>
          <c:xMode val="edge"/>
          <c:yMode val="edge"/>
          <c:x val="0.41361402363564737"/>
          <c:y val="0.10360360360360373"/>
          <c:w val="0.52031807905199956"/>
          <c:h val="0.7927927927927928"/>
        </c:manualLayout>
      </c:layout>
      <c:barChart>
        <c:barDir val="bar"/>
        <c:grouping val="clustered"/>
        <c:ser>
          <c:idx val="1"/>
          <c:order val="0"/>
          <c:spPr>
            <a:solidFill>
              <a:srgbClr val="FF0000"/>
            </a:solidFill>
          </c:spPr>
          <c:cat>
            <c:strRef>
              <c:f>'Pré-teste'!$B$44:$B$47</c:f>
              <c:strCache>
                <c:ptCount val="4"/>
                <c:pt idx="0">
                  <c:v>absorve os comprimentos de onda da luz menos o correspondente à luz vermelha, reflectindo-a.</c:v>
                </c:pt>
                <c:pt idx="1">
                  <c:v>reflete as cores da luz branca.</c:v>
                </c:pt>
                <c:pt idx="2">
                  <c:v>absorve a luz vermelha e depois emite essa luz.</c:v>
                </c:pt>
                <c:pt idx="3">
                  <c:v>emite a cor vermelha.</c:v>
                </c:pt>
              </c:strCache>
            </c:strRef>
          </c:cat>
          <c:val>
            <c:numRef>
              <c:f>'Pré-teste'!$C$44:$C$47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6</c:v>
                </c:pt>
                <c:pt idx="3">
                  <c:v>4</c:v>
                </c:pt>
              </c:numCache>
            </c:numRef>
          </c:val>
        </c:ser>
        <c:ser>
          <c:idx val="0"/>
          <c:order val="1"/>
          <c:spPr>
            <a:solidFill>
              <a:srgbClr val="33CC33"/>
            </a:solidFill>
          </c:spPr>
          <c:cat>
            <c:strRef>
              <c:f>'Pré-teste'!$B$44:$B$47</c:f>
              <c:strCache>
                <c:ptCount val="4"/>
                <c:pt idx="0">
                  <c:v>absorve os comprimentos de onda da luz menos o correspondente à luz vermelha, reflectindo-a.</c:v>
                </c:pt>
                <c:pt idx="1">
                  <c:v>reflete as cores da luz branca.</c:v>
                </c:pt>
                <c:pt idx="2">
                  <c:v>absorve a luz vermelha e depois emite essa luz.</c:v>
                </c:pt>
                <c:pt idx="3">
                  <c:v>emite a cor vermelha.</c:v>
                </c:pt>
              </c:strCache>
            </c:strRef>
          </c:cat>
          <c:val>
            <c:numRef>
              <c:f>'Pós-teste'!$C$41:$C$44</c:f>
              <c:numCache>
                <c:formatCode>General</c:formatCode>
                <c:ptCount val="4"/>
                <c:pt idx="0">
                  <c:v>19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axId val="78137600"/>
        <c:axId val="78136064"/>
      </c:barChart>
      <c:valAx>
        <c:axId val="78136064"/>
        <c:scaling>
          <c:orientation val="minMax"/>
        </c:scaling>
        <c:axPos val="b"/>
        <c:majorGridlines/>
        <c:numFmt formatCode="General" sourceLinked="1"/>
        <c:tickLblPos val="nextTo"/>
        <c:crossAx val="78137600"/>
        <c:crosses val="autoZero"/>
        <c:crossBetween val="between"/>
      </c:valAx>
      <c:catAx>
        <c:axId val="78137600"/>
        <c:scaling>
          <c:orientation val="minMax"/>
        </c:scaling>
        <c:axPos val="l"/>
        <c:tickLblPos val="nextTo"/>
        <c:txPr>
          <a:bodyPr/>
          <a:lstStyle/>
          <a:p>
            <a:pPr>
              <a:defRPr sz="1600" b="1"/>
            </a:pPr>
            <a:endParaRPr lang="pt-PT"/>
          </a:p>
        </c:txPr>
        <c:crossAx val="78136064"/>
        <c:crosses val="autoZero"/>
        <c:auto val="1"/>
        <c:lblAlgn val="ctr"/>
        <c:lblOffset val="100"/>
      </c:cat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PT"/>
  <c:chart>
    <c:autoTitleDeleted val="1"/>
    <c:plotArea>
      <c:layout/>
      <c:barChart>
        <c:barDir val="bar"/>
        <c:grouping val="clustered"/>
        <c:ser>
          <c:idx val="0"/>
          <c:order val="0"/>
          <c:spPr>
            <a:solidFill>
              <a:srgbClr val="FF0000"/>
            </a:solidFill>
          </c:spPr>
          <c:cat>
            <c:strRef>
              <c:f>'Pré-teste'!$B$49:$B$51</c:f>
              <c:strCache>
                <c:ptCount val="3"/>
                <c:pt idx="0">
                  <c:v>depende da luz incidente.</c:v>
                </c:pt>
                <c:pt idx="1">
                  <c:v>é uma mistura entre a luz e a cor que forma o objeto.</c:v>
                </c:pt>
                <c:pt idx="2">
                  <c:v>é uma propriedade do objeto.</c:v>
                </c:pt>
              </c:strCache>
            </c:strRef>
          </c:cat>
          <c:val>
            <c:numRef>
              <c:f>'Pré-teste'!$C$49:$C$51</c:f>
              <c:numCache>
                <c:formatCode>General</c:formatCode>
                <c:ptCount val="3"/>
                <c:pt idx="0">
                  <c:v>8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spPr>
            <a:solidFill>
              <a:srgbClr val="33CC33"/>
            </a:solidFill>
          </c:spPr>
          <c:cat>
            <c:strRef>
              <c:f>'Pré-teste'!$B$49:$B$51</c:f>
              <c:strCache>
                <c:ptCount val="3"/>
                <c:pt idx="0">
                  <c:v>depende da luz incidente.</c:v>
                </c:pt>
                <c:pt idx="1">
                  <c:v>é uma mistura entre a luz e a cor que forma o objeto.</c:v>
                </c:pt>
                <c:pt idx="2">
                  <c:v>é uma propriedade do objeto.</c:v>
                </c:pt>
              </c:strCache>
            </c:strRef>
          </c:cat>
          <c:val>
            <c:numRef>
              <c:f>'Pós-teste'!$C$46:$C$48</c:f>
              <c:numCache>
                <c:formatCode>General</c:formatCode>
                <c:ptCount val="3"/>
                <c:pt idx="0">
                  <c:v>21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axId val="78065664"/>
        <c:axId val="78059776"/>
      </c:barChart>
      <c:valAx>
        <c:axId val="78059776"/>
        <c:scaling>
          <c:orientation val="minMax"/>
        </c:scaling>
        <c:axPos val="b"/>
        <c:majorGridlines/>
        <c:numFmt formatCode="General" sourceLinked="1"/>
        <c:tickLblPos val="nextTo"/>
        <c:crossAx val="78065664"/>
        <c:crosses val="autoZero"/>
        <c:crossBetween val="between"/>
      </c:valAx>
      <c:catAx>
        <c:axId val="78065664"/>
        <c:scaling>
          <c:orientation val="minMax"/>
        </c:scaling>
        <c:axPos val="l"/>
        <c:tickLblPos val="nextTo"/>
        <c:txPr>
          <a:bodyPr/>
          <a:lstStyle/>
          <a:p>
            <a:pPr>
              <a:defRPr sz="1600" b="1"/>
            </a:pPr>
            <a:endParaRPr lang="pt-PT"/>
          </a:p>
        </c:txPr>
        <c:crossAx val="78059776"/>
        <c:crosses val="autoZero"/>
        <c:auto val="1"/>
        <c:lblAlgn val="ctr"/>
        <c:lblOffset val="100"/>
      </c:cat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autoTitleDeleted val="1"/>
    <c:plotArea>
      <c:layout/>
      <c:barChart>
        <c:barDir val="bar"/>
        <c:grouping val="clustered"/>
        <c:ser>
          <c:idx val="0"/>
          <c:order val="0"/>
          <c:spPr>
            <a:solidFill>
              <a:srgbClr val="FF0000"/>
            </a:solidFill>
          </c:spPr>
          <c:cat>
            <c:strRef>
              <c:f>'Pré-teste'!$B$54:$B$57</c:f>
              <c:strCache>
                <c:ptCount val="4"/>
                <c:pt idx="0">
                  <c:v>é produzida pelo receptor (ou olho humano).</c:v>
                </c:pt>
                <c:pt idx="1">
                  <c:v>depende da cor do próprio objeto.</c:v>
                </c:pt>
                <c:pt idx="2">
                  <c:v>depende do receptor (ou indivíduo) e da sua interpretação.</c:v>
                </c:pt>
                <c:pt idx="3">
                  <c:v>depende da luz incidente.</c:v>
                </c:pt>
              </c:strCache>
            </c:strRef>
          </c:cat>
          <c:val>
            <c:numRef>
              <c:f>'Pré-teste'!$C$54:$C$57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6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spPr>
            <a:solidFill>
              <a:srgbClr val="33CC33"/>
            </a:solidFill>
          </c:spPr>
          <c:cat>
            <c:strRef>
              <c:f>'Pré-teste'!$B$54:$B$57</c:f>
              <c:strCache>
                <c:ptCount val="4"/>
                <c:pt idx="0">
                  <c:v>é produzida pelo receptor (ou olho humano).</c:v>
                </c:pt>
                <c:pt idx="1">
                  <c:v>depende da cor do próprio objeto.</c:v>
                </c:pt>
                <c:pt idx="2">
                  <c:v>depende do receptor (ou indivíduo) e da sua interpretação.</c:v>
                </c:pt>
                <c:pt idx="3">
                  <c:v>depende da luz incidente.</c:v>
                </c:pt>
              </c:strCache>
            </c:strRef>
          </c:cat>
          <c:val>
            <c:numRef>
              <c:f>'Pós-teste'!$C$50:$C$53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20</c:v>
                </c:pt>
                <c:pt idx="3">
                  <c:v>0</c:v>
                </c:pt>
              </c:numCache>
            </c:numRef>
          </c:val>
        </c:ser>
        <c:axId val="78116352"/>
        <c:axId val="78114816"/>
      </c:barChart>
      <c:valAx>
        <c:axId val="78114816"/>
        <c:scaling>
          <c:orientation val="minMax"/>
        </c:scaling>
        <c:axPos val="b"/>
        <c:majorGridlines/>
        <c:numFmt formatCode="General" sourceLinked="1"/>
        <c:tickLblPos val="nextTo"/>
        <c:crossAx val="78116352"/>
        <c:crosses val="autoZero"/>
        <c:crossBetween val="between"/>
      </c:valAx>
      <c:catAx>
        <c:axId val="78116352"/>
        <c:scaling>
          <c:orientation val="minMax"/>
        </c:scaling>
        <c:axPos val="l"/>
        <c:tickLblPos val="nextTo"/>
        <c:txPr>
          <a:bodyPr/>
          <a:lstStyle/>
          <a:p>
            <a:pPr>
              <a:defRPr sz="1600" b="1"/>
            </a:pPr>
            <a:endParaRPr lang="pt-PT"/>
          </a:p>
        </c:txPr>
        <c:crossAx val="78114816"/>
        <c:crosses val="autoZero"/>
        <c:auto val="1"/>
        <c:lblAlgn val="ctr"/>
        <c:lblOffset val="100"/>
      </c:cat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PT"/>
  <c:chart>
    <c:autoTitleDeleted val="1"/>
    <c:plotArea>
      <c:layout/>
      <c:barChart>
        <c:barDir val="bar"/>
        <c:grouping val="clustered"/>
        <c:ser>
          <c:idx val="0"/>
          <c:order val="0"/>
          <c:spPr>
            <a:solidFill>
              <a:srgbClr val="FF0000"/>
            </a:solidFill>
          </c:spPr>
          <c:cat>
            <c:strRef>
              <c:f>'Pré-teste'!$B$64:$B$67</c:f>
              <c:strCache>
                <c:ptCount val="4"/>
                <c:pt idx="0">
                  <c:v>é mais clara que a luz branca.</c:v>
                </c:pt>
                <c:pt idx="1">
                  <c:v>é mais escura que a luz branca.</c:v>
                </c:pt>
                <c:pt idx="2">
                  <c:v>nenhuma das anteriores.</c:v>
                </c:pt>
                <c:pt idx="3">
                  <c:v>poderá ter a mesma intensidade da luz branca.</c:v>
                </c:pt>
              </c:strCache>
            </c:strRef>
          </c:cat>
          <c:val>
            <c:numRef>
              <c:f>'Pré-teste'!$C$64:$C$67</c:f>
              <c:numCache>
                <c:formatCode>General</c:formatCode>
                <c:ptCount val="4"/>
                <c:pt idx="0">
                  <c:v>1</c:v>
                </c:pt>
                <c:pt idx="1">
                  <c:v>7</c:v>
                </c:pt>
                <c:pt idx="2">
                  <c:v>10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spPr>
            <a:solidFill>
              <a:srgbClr val="33CC33"/>
            </a:solidFill>
          </c:spPr>
          <c:cat>
            <c:strRef>
              <c:f>'Pré-teste'!$B$64:$B$67</c:f>
              <c:strCache>
                <c:ptCount val="4"/>
                <c:pt idx="0">
                  <c:v>é mais clara que a luz branca.</c:v>
                </c:pt>
                <c:pt idx="1">
                  <c:v>é mais escura que a luz branca.</c:v>
                </c:pt>
                <c:pt idx="2">
                  <c:v>nenhuma das anteriores.</c:v>
                </c:pt>
                <c:pt idx="3">
                  <c:v>poderá ter a mesma intensidade da luz branca.</c:v>
                </c:pt>
              </c:strCache>
            </c:strRef>
          </c:cat>
          <c:val>
            <c:numRef>
              <c:f>'Pós-teste'!$C$60:$C$63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1</c:v>
                </c:pt>
                <c:pt idx="3">
                  <c:v>19</c:v>
                </c:pt>
              </c:numCache>
            </c:numRef>
          </c:val>
        </c:ser>
        <c:axId val="78367744"/>
        <c:axId val="78366208"/>
      </c:barChart>
      <c:valAx>
        <c:axId val="78366208"/>
        <c:scaling>
          <c:orientation val="minMax"/>
        </c:scaling>
        <c:axPos val="b"/>
        <c:majorGridlines/>
        <c:numFmt formatCode="General" sourceLinked="1"/>
        <c:tickLblPos val="nextTo"/>
        <c:crossAx val="78367744"/>
        <c:crosses val="autoZero"/>
        <c:crossBetween val="between"/>
      </c:valAx>
      <c:catAx>
        <c:axId val="78367744"/>
        <c:scaling>
          <c:orientation val="minMax"/>
        </c:scaling>
        <c:axPos val="l"/>
        <c:tickLblPos val="nextTo"/>
        <c:txPr>
          <a:bodyPr/>
          <a:lstStyle/>
          <a:p>
            <a:pPr>
              <a:defRPr sz="1600" b="1"/>
            </a:pPr>
            <a:endParaRPr lang="pt-PT"/>
          </a:p>
        </c:txPr>
        <c:crossAx val="78366208"/>
        <c:crosses val="autoZero"/>
        <c:auto val="1"/>
        <c:lblAlgn val="ctr"/>
        <c:lblOffset val="100"/>
      </c:cat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autoTitleDeleted val="1"/>
    <c:plotArea>
      <c:layout/>
      <c:barChart>
        <c:barDir val="bar"/>
        <c:grouping val="clustered"/>
        <c:ser>
          <c:idx val="0"/>
          <c:order val="0"/>
          <c:spPr>
            <a:solidFill>
              <a:srgbClr val="FF0000"/>
            </a:solidFill>
          </c:spPr>
          <c:cat>
            <c:strRef>
              <c:f>'Pré-teste'!$B$69:$B$72</c:f>
              <c:strCache>
                <c:ptCount val="4"/>
                <c:pt idx="0">
                  <c:v>este fica azul.</c:v>
                </c:pt>
                <c:pt idx="1">
                  <c:v>este fica preto.</c:v>
                </c:pt>
                <c:pt idx="2">
                  <c:v>este fica branco.</c:v>
                </c:pt>
                <c:pt idx="3">
                  <c:v>este fica vermelho.</c:v>
                </c:pt>
              </c:strCache>
            </c:strRef>
          </c:cat>
          <c:val>
            <c:numRef>
              <c:f>'Pré-teste'!$C$69:$C$72</c:f>
              <c:numCache>
                <c:formatCode>General</c:formatCode>
                <c:ptCount val="4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spPr>
            <a:solidFill>
              <a:srgbClr val="33CC33"/>
            </a:solidFill>
          </c:spPr>
          <c:cat>
            <c:strRef>
              <c:f>'Pré-teste'!$B$69:$B$72</c:f>
              <c:strCache>
                <c:ptCount val="4"/>
                <c:pt idx="0">
                  <c:v>este fica azul.</c:v>
                </c:pt>
                <c:pt idx="1">
                  <c:v>este fica preto.</c:v>
                </c:pt>
                <c:pt idx="2">
                  <c:v>este fica branco.</c:v>
                </c:pt>
                <c:pt idx="3">
                  <c:v>este fica vermelho.</c:v>
                </c:pt>
              </c:strCache>
            </c:strRef>
          </c:cat>
          <c:val>
            <c:numRef>
              <c:f>'Pós-teste'!$C$65:$C$68</c:f>
              <c:numCache>
                <c:formatCode>General</c:formatCode>
                <c:ptCount val="4"/>
                <c:pt idx="0">
                  <c:v>3</c:v>
                </c:pt>
                <c:pt idx="1">
                  <c:v>19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</c:ser>
        <c:axId val="77370112"/>
        <c:axId val="77364224"/>
      </c:barChart>
      <c:valAx>
        <c:axId val="77364224"/>
        <c:scaling>
          <c:orientation val="minMax"/>
        </c:scaling>
        <c:axPos val="b"/>
        <c:majorGridlines/>
        <c:numFmt formatCode="General" sourceLinked="1"/>
        <c:tickLblPos val="nextTo"/>
        <c:crossAx val="77370112"/>
        <c:crosses val="autoZero"/>
        <c:crossBetween val="between"/>
      </c:valAx>
      <c:catAx>
        <c:axId val="77370112"/>
        <c:scaling>
          <c:orientation val="minMax"/>
        </c:scaling>
        <c:axPos val="l"/>
        <c:tickLblPos val="nextTo"/>
        <c:txPr>
          <a:bodyPr/>
          <a:lstStyle/>
          <a:p>
            <a:pPr>
              <a:defRPr sz="1600" b="1"/>
            </a:pPr>
            <a:endParaRPr lang="pt-PT"/>
          </a:p>
        </c:txPr>
        <c:crossAx val="77364224"/>
        <c:crosses val="autoZero"/>
        <c:auto val="1"/>
        <c:lblAlgn val="ctr"/>
        <c:lblOffset val="100"/>
      </c:cat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PT"/>
  <c:chart>
    <c:autoTitleDeleted val="1"/>
    <c:plotArea>
      <c:layout/>
      <c:barChart>
        <c:barDir val="bar"/>
        <c:grouping val="clustered"/>
        <c:ser>
          <c:idx val="0"/>
          <c:order val="0"/>
          <c:spPr>
            <a:solidFill>
              <a:srgbClr val="FF0000"/>
            </a:solidFill>
          </c:spPr>
          <c:cat>
            <c:strRef>
              <c:f>'Pré-teste'!$B$59:$B$62</c:f>
              <c:strCache>
                <c:ptCount val="4"/>
                <c:pt idx="0">
                  <c:v>incido luz branca sobre um objeto amarelo.</c:v>
                </c:pt>
                <c:pt idx="1">
                  <c:v>misturo a luz vermelha e verde.</c:v>
                </c:pt>
                <c:pt idx="2">
                  <c:v>Não consigo, o amarelo é uma cor primária.</c:v>
                </c:pt>
                <c:pt idx="3">
                  <c:v>não posso usar uma lâmpada branca.</c:v>
                </c:pt>
              </c:strCache>
            </c:strRef>
          </c:cat>
          <c:val>
            <c:numRef>
              <c:f>'Pré-teste'!$C$59:$C$62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10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spPr>
            <a:solidFill>
              <a:srgbClr val="33CC33"/>
            </a:solidFill>
          </c:spPr>
          <c:cat>
            <c:strRef>
              <c:f>'Pré-teste'!$B$59:$B$62</c:f>
              <c:strCache>
                <c:ptCount val="4"/>
                <c:pt idx="0">
                  <c:v>incido luz branca sobre um objeto amarelo.</c:v>
                </c:pt>
                <c:pt idx="1">
                  <c:v>misturo a luz vermelha e verde.</c:v>
                </c:pt>
                <c:pt idx="2">
                  <c:v>Não consigo, o amarelo é uma cor primária.</c:v>
                </c:pt>
                <c:pt idx="3">
                  <c:v>não posso usar uma lâmpada branca.</c:v>
                </c:pt>
              </c:strCache>
            </c:strRef>
          </c:cat>
          <c:val>
            <c:numRef>
              <c:f>'Pós-teste'!$C$55:$C$58</c:f>
              <c:numCache>
                <c:formatCode>General</c:formatCode>
                <c:ptCount val="4"/>
                <c:pt idx="0">
                  <c:v>1</c:v>
                </c:pt>
                <c:pt idx="1">
                  <c:v>20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</c:ser>
        <c:axId val="78407936"/>
        <c:axId val="78406400"/>
      </c:barChart>
      <c:valAx>
        <c:axId val="78406400"/>
        <c:scaling>
          <c:orientation val="minMax"/>
        </c:scaling>
        <c:axPos val="b"/>
        <c:majorGridlines/>
        <c:numFmt formatCode="General" sourceLinked="1"/>
        <c:tickLblPos val="nextTo"/>
        <c:crossAx val="78407936"/>
        <c:crosses val="autoZero"/>
        <c:crossBetween val="between"/>
      </c:valAx>
      <c:catAx>
        <c:axId val="78407936"/>
        <c:scaling>
          <c:orientation val="minMax"/>
        </c:scaling>
        <c:axPos val="l"/>
        <c:tickLblPos val="nextTo"/>
        <c:txPr>
          <a:bodyPr/>
          <a:lstStyle/>
          <a:p>
            <a:pPr>
              <a:defRPr sz="1600" b="1"/>
            </a:pPr>
            <a:endParaRPr lang="pt-PT"/>
          </a:p>
        </c:txPr>
        <c:crossAx val="78406400"/>
        <c:crosses val="autoZero"/>
        <c:auto val="1"/>
        <c:lblAlgn val="ctr"/>
        <c:lblOffset val="100"/>
      </c:cat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PT"/>
  <c:chart>
    <c:plotArea>
      <c:layout/>
      <c:radarChart>
        <c:radarStyle val="filled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cat>
            <c:strRef>
              <c:f>Folha1!$C$3:$C$7</c:f>
              <c:strCache>
                <c:ptCount val="5"/>
                <c:pt idx="0">
                  <c:v>Ask</c:v>
                </c:pt>
                <c:pt idx="1">
                  <c:v>Investigate</c:v>
                </c:pt>
                <c:pt idx="2">
                  <c:v>Create</c:v>
                </c:pt>
                <c:pt idx="3">
                  <c:v>Discuss</c:v>
                </c:pt>
                <c:pt idx="4">
                  <c:v>Reflect</c:v>
                </c:pt>
              </c:strCache>
            </c:strRef>
          </c:cat>
          <c:val>
            <c:numRef>
              <c:f>Folha1!$D$3:$D$7</c:f>
              <c:numCache>
                <c:formatCode>General</c:formatCode>
                <c:ptCount val="5"/>
                <c:pt idx="0">
                  <c:v>0.95000000000000018</c:v>
                </c:pt>
                <c:pt idx="1">
                  <c:v>0.6000000000000002</c:v>
                </c:pt>
                <c:pt idx="2">
                  <c:v>0.3000000000000001</c:v>
                </c:pt>
                <c:pt idx="3">
                  <c:v>0.70000000000000018</c:v>
                </c:pt>
                <c:pt idx="4">
                  <c:v>0.8</c:v>
                </c:pt>
              </c:numCache>
            </c:numRef>
          </c:val>
        </c:ser>
        <c:axId val="78464512"/>
        <c:axId val="78466048"/>
      </c:radarChart>
      <c:catAx>
        <c:axId val="78464512"/>
        <c:scaling>
          <c:orientation val="minMax"/>
        </c:scaling>
        <c:axPos val="b"/>
        <c:majorGridlines/>
        <c:tickLblPos val="nextTo"/>
        <c:txPr>
          <a:bodyPr/>
          <a:lstStyle/>
          <a:p>
            <a: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pt-PT"/>
          </a:p>
        </c:txPr>
        <c:crossAx val="78466048"/>
        <c:crosses val="autoZero"/>
        <c:auto val="1"/>
        <c:lblAlgn val="ctr"/>
        <c:lblOffset val="100"/>
      </c:catAx>
      <c:valAx>
        <c:axId val="78466048"/>
        <c:scaling>
          <c:orientation val="minMax"/>
        </c:scaling>
        <c:axPos val="l"/>
        <c:majorGridlines/>
        <c:numFmt formatCode="General" sourceLinked="1"/>
        <c:majorTickMark val="cross"/>
        <c:tickLblPos val="nextTo"/>
        <c:txPr>
          <a:bodyPr/>
          <a:lstStyle/>
          <a:p>
            <a:pPr>
              <a:defRPr sz="1200" b="1"/>
            </a:pPr>
            <a:endParaRPr lang="pt-PT"/>
          </a:p>
        </c:txPr>
        <c:crossAx val="78464512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53ACC-D86C-48DC-BC7B-D268B634DE22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5E8869-5742-4A13-8895-CFEB964A2E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14</a:t>
            </a:fld>
            <a:endParaRPr lang="pt-P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15</a:t>
            </a:fld>
            <a:endParaRPr lang="pt-P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16</a:t>
            </a:fld>
            <a:endParaRPr lang="pt-P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17</a:t>
            </a:fld>
            <a:endParaRPr lang="pt-P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18</a:t>
            </a:fld>
            <a:endParaRPr lang="pt-P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19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20</a:t>
            </a:fld>
            <a:endParaRPr lang="pt-P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23</a:t>
            </a:fld>
            <a:endParaRPr lang="pt-P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24</a:t>
            </a:fld>
            <a:endParaRPr lang="pt-P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25</a:t>
            </a:fld>
            <a:endParaRPr lang="pt-P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26</a:t>
            </a:fld>
            <a:endParaRPr lang="pt-P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27</a:t>
            </a:fld>
            <a:endParaRPr lang="pt-P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28</a:t>
            </a:fld>
            <a:endParaRPr lang="pt-P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29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5E8869-5742-4A13-8895-CFEB964A2E91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3573F-E7B4-4188-99B0-F88338FFBE1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1B36A-CAE2-4BCA-A055-FFCF58705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A cor dos objetos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Projeto PROFILES</a:t>
            </a:r>
          </a:p>
          <a:p>
            <a:r>
              <a:rPr lang="pt-PT" dirty="0" smtClean="0"/>
              <a:t>José Gonçalves e Pedro Martins</a:t>
            </a:r>
            <a:endParaRPr lang="pt-PT" dirty="0"/>
          </a:p>
        </p:txBody>
      </p:sp>
      <p:pic>
        <p:nvPicPr>
          <p:cNvPr id="4" name="Imagem 3" descr="profiles log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9837" y="5733256"/>
            <a:ext cx="3134163" cy="752580"/>
          </a:xfrm>
          <a:prstGeom prst="rect">
            <a:avLst/>
          </a:prstGeom>
        </p:spPr>
      </p:pic>
      <p:pic>
        <p:nvPicPr>
          <p:cNvPr id="18434" name="Picture 2" descr="http://2.bp.blogspot.com/-R7pyoIf_jKA/UT4bWTITFDI/AAAAAAAAF_8/K_pruJ3RT0o/s1600/satisfaction-kartin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9748" y="0"/>
            <a:ext cx="2494252" cy="1656184"/>
          </a:xfrm>
          <a:prstGeom prst="rect">
            <a:avLst/>
          </a:prstGeom>
          <a:noFill/>
        </p:spPr>
      </p:pic>
      <p:pic>
        <p:nvPicPr>
          <p:cNvPr id="18436" name="Picture 4" descr="http://2.bp.blogspot.com/-jO9QaC9K5Fs/T2P7T7azX3I/AAAAAAAADZg/IqB8Mgyp5YU/s1600/black+light+sticky+table.jpg"/>
          <p:cNvPicPr>
            <a:picLocks noChangeAspect="1" noChangeArrowheads="1"/>
          </p:cNvPicPr>
          <p:nvPr/>
        </p:nvPicPr>
        <p:blipFill>
          <a:blip r:embed="rId5" cstate="print"/>
          <a:srcRect l="19610" t="42914" b="6537"/>
          <a:stretch>
            <a:fillRect/>
          </a:stretch>
        </p:blipFill>
        <p:spPr bwMode="auto">
          <a:xfrm>
            <a:off x="1331640" y="0"/>
            <a:ext cx="3481622" cy="1641929"/>
          </a:xfrm>
          <a:prstGeom prst="rect">
            <a:avLst/>
          </a:prstGeom>
          <a:noFill/>
        </p:spPr>
      </p:pic>
      <p:pic>
        <p:nvPicPr>
          <p:cNvPr id="18438" name="Picture 6" descr="http://www.thecampuscompanion.com/party-lab/files/2011/09/Black-Light-Part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36504" y="0"/>
            <a:ext cx="2195736" cy="1646802"/>
          </a:xfrm>
          <a:prstGeom prst="rect">
            <a:avLst/>
          </a:prstGeom>
          <a:noFill/>
        </p:spPr>
      </p:pic>
      <p:pic>
        <p:nvPicPr>
          <p:cNvPr id="18440" name="Picture 8" descr="http://farm9.staticflickr.com/8435/8005251109_756f3233f7_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1"/>
            <a:ext cx="2483768" cy="16558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Aplicações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683568" y="5517232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Composição da cor </a:t>
            </a:r>
          </a:p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 fotos tiradas pelo Telescópio Espacial Hubble (HST)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058" name="Picture 2" descr="http://www.pbs.org/newshour/science/hubble/images/ch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052736"/>
            <a:ext cx="2705100" cy="4267200"/>
          </a:xfrm>
          <a:prstGeom prst="rect">
            <a:avLst/>
          </a:prstGeom>
          <a:noFill/>
        </p:spPr>
      </p:pic>
      <p:pic>
        <p:nvPicPr>
          <p:cNvPr id="45060" name="Picture 4" descr="http://www.spacetelescope.org/static/projects/img/4Filters_img_proce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052736"/>
            <a:ext cx="4824536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Aplicações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683568" y="551723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Fotografia (HDR &amp; Filtros)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2226" name="Picture 2" descr="http://upload.wikimedia.org/wikipedia/commons/4/4e/M%C3%BCnchen,_St._Benedikt_vom_Pfarrhof_(HDR_vs_NORMAL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08720"/>
            <a:ext cx="3624336" cy="2417212"/>
          </a:xfrm>
          <a:prstGeom prst="rect">
            <a:avLst/>
          </a:prstGeom>
          <a:noFill/>
        </p:spPr>
      </p:pic>
      <p:sp>
        <p:nvSpPr>
          <p:cNvPr id="7" name="Rectângulo 6"/>
          <p:cNvSpPr/>
          <p:nvPr/>
        </p:nvSpPr>
        <p:spPr>
          <a:xfrm>
            <a:off x="683568" y="980728"/>
            <a:ext cx="3744416" cy="288032"/>
          </a:xfrm>
          <a:prstGeom prst="rect">
            <a:avLst/>
          </a:prstGeom>
          <a:solidFill>
            <a:srgbClr val="C6D9F1">
              <a:alpha val="45098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PT" sz="1200" dirty="0" err="1" smtClean="0">
                <a:solidFill>
                  <a:sysClr val="windowText" lastClr="000000"/>
                </a:solidFill>
              </a:rPr>
              <a:t>München</a:t>
            </a:r>
            <a:r>
              <a:rPr lang="pt-PT" sz="1200" dirty="0" smtClean="0">
                <a:solidFill>
                  <a:sysClr val="windowText" lastClr="000000"/>
                </a:solidFill>
              </a:rPr>
              <a:t>, St. </a:t>
            </a:r>
            <a:r>
              <a:rPr lang="pt-PT" sz="1200" dirty="0" err="1" smtClean="0">
                <a:solidFill>
                  <a:sysClr val="windowText" lastClr="000000"/>
                </a:solidFill>
              </a:rPr>
              <a:t>Benedikt</a:t>
            </a:r>
            <a:r>
              <a:rPr lang="pt-PT" sz="1200" dirty="0" smtClean="0">
                <a:solidFill>
                  <a:sysClr val="windowText" lastClr="000000"/>
                </a:solidFill>
              </a:rPr>
              <a:t> </a:t>
            </a:r>
            <a:r>
              <a:rPr lang="pt-PT" sz="1200" dirty="0" err="1" smtClean="0">
                <a:solidFill>
                  <a:sysClr val="windowText" lastClr="000000"/>
                </a:solidFill>
              </a:rPr>
              <a:t>vom</a:t>
            </a:r>
            <a:r>
              <a:rPr lang="pt-PT" sz="1200" dirty="0" smtClean="0">
                <a:solidFill>
                  <a:sysClr val="windowText" lastClr="000000"/>
                </a:solidFill>
              </a:rPr>
              <a:t> </a:t>
            </a:r>
            <a:r>
              <a:rPr lang="pt-PT" sz="1200" dirty="0" err="1" smtClean="0">
                <a:solidFill>
                  <a:sysClr val="windowText" lastClr="000000"/>
                </a:solidFill>
              </a:rPr>
              <a:t>Pfarrhof</a:t>
            </a:r>
            <a:r>
              <a:rPr lang="pt-PT" sz="1200" dirty="0" smtClean="0">
                <a:solidFill>
                  <a:sysClr val="windowText" lastClr="000000"/>
                </a:solidFill>
              </a:rPr>
              <a:t> (HDR </a:t>
            </a:r>
            <a:r>
              <a:rPr lang="pt-PT" sz="1200" dirty="0" err="1" smtClean="0">
                <a:solidFill>
                  <a:sysClr val="windowText" lastClr="000000"/>
                </a:solidFill>
              </a:rPr>
              <a:t>vs</a:t>
            </a:r>
            <a:r>
              <a:rPr lang="pt-PT" sz="1200" dirty="0" smtClean="0">
                <a:solidFill>
                  <a:sysClr val="windowText" lastClr="000000"/>
                </a:solidFill>
              </a:rPr>
              <a:t> NORMAL)</a:t>
            </a:r>
            <a:endParaRPr lang="pt-PT" sz="1200" dirty="0">
              <a:solidFill>
                <a:sysClr val="windowText" lastClr="000000"/>
              </a:solidFill>
            </a:endParaRPr>
          </a:p>
        </p:txBody>
      </p:sp>
      <p:pic>
        <p:nvPicPr>
          <p:cNvPr id="52228" name="Picture 4" descr="http://4.bp.blogspot.com/_GyWDmsRqo3E/TPyK5puv6MI/AAAAAAAABUg/zuCR23u7SCw/s1600/GND_dem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908720"/>
            <a:ext cx="3214664" cy="2410998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5004048" y="980728"/>
            <a:ext cx="3384376" cy="288032"/>
          </a:xfrm>
          <a:prstGeom prst="rect">
            <a:avLst/>
          </a:prstGeom>
          <a:solidFill>
            <a:srgbClr val="C6D9F1">
              <a:alpha val="45098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ysClr val="windowText" lastClr="000000"/>
                </a:solidFill>
              </a:rPr>
              <a:t>Utilização de um polarizador</a:t>
            </a:r>
            <a:endParaRPr lang="pt-PT" sz="1200" dirty="0">
              <a:solidFill>
                <a:sysClr val="windowText" lastClr="000000"/>
              </a:solidFill>
            </a:endParaRPr>
          </a:p>
        </p:txBody>
      </p:sp>
      <p:pic>
        <p:nvPicPr>
          <p:cNvPr id="52230" name="Picture 6" descr="http://photographylife.com/wp-content/uploads/2012/11/D90IRvsD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356992"/>
            <a:ext cx="3636000" cy="2254956"/>
          </a:xfrm>
          <a:prstGeom prst="rect">
            <a:avLst/>
          </a:prstGeom>
          <a:noFill/>
        </p:spPr>
      </p:pic>
      <p:sp>
        <p:nvSpPr>
          <p:cNvPr id="13" name="Rectângulo 12"/>
          <p:cNvSpPr/>
          <p:nvPr/>
        </p:nvSpPr>
        <p:spPr>
          <a:xfrm>
            <a:off x="683568" y="3429000"/>
            <a:ext cx="3744416" cy="288032"/>
          </a:xfrm>
          <a:prstGeom prst="rect">
            <a:avLst/>
          </a:prstGeom>
          <a:solidFill>
            <a:srgbClr val="C6D9F1">
              <a:alpha val="45098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ysClr val="windowText" lastClr="000000"/>
                </a:solidFill>
              </a:rPr>
              <a:t>Utilização de um filtro IV</a:t>
            </a:r>
            <a:endParaRPr lang="pt-PT" sz="1200" dirty="0">
              <a:solidFill>
                <a:sysClr val="windowText" lastClr="000000"/>
              </a:solidFill>
            </a:endParaRPr>
          </a:p>
        </p:txBody>
      </p:sp>
      <p:pic>
        <p:nvPicPr>
          <p:cNvPr id="52232" name="Picture 8" descr="http://personal.inet.fi/koti/smaki/pixelbrush/gfxartist/dreamlan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3284984"/>
            <a:ext cx="3240360" cy="2335232"/>
          </a:xfrm>
          <a:prstGeom prst="rect">
            <a:avLst/>
          </a:prstGeom>
          <a:noFill/>
        </p:spPr>
      </p:pic>
      <p:sp>
        <p:nvSpPr>
          <p:cNvPr id="14" name="Rectângulo 13"/>
          <p:cNvSpPr/>
          <p:nvPr/>
        </p:nvSpPr>
        <p:spPr>
          <a:xfrm>
            <a:off x="5004048" y="3356992"/>
            <a:ext cx="3384376" cy="288032"/>
          </a:xfrm>
          <a:prstGeom prst="rect">
            <a:avLst/>
          </a:prstGeom>
          <a:solidFill>
            <a:srgbClr val="C6D9F1">
              <a:alpha val="45098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ysClr val="windowText" lastClr="000000"/>
                </a:solidFill>
              </a:rPr>
              <a:t>Utilização de um filtro IV</a:t>
            </a:r>
            <a:endParaRPr lang="pt-PT" sz="12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0" name="Picture 8" descr="http://farm4.static.flickr.com/3578/3469855392_aee56e3603.jpg?v=12405341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4243" y="3356992"/>
            <a:ext cx="3293741" cy="2088232"/>
          </a:xfrm>
          <a:prstGeom prst="rect">
            <a:avLst/>
          </a:prstGeom>
          <a:noFill/>
        </p:spPr>
      </p:pic>
      <p:pic>
        <p:nvPicPr>
          <p:cNvPr id="54278" name="Picture 6" descr="http://farm5.staticflickr.com/4022/4660571049_74265cda8f_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908719"/>
            <a:ext cx="3284684" cy="2376265"/>
          </a:xfrm>
          <a:prstGeom prst="rect">
            <a:avLst/>
          </a:prstGeom>
          <a:noFill/>
        </p:spPr>
      </p:pic>
      <p:pic>
        <p:nvPicPr>
          <p:cNvPr id="54276" name="Picture 4" descr="http://www.pbase.com/jpeper/image/32267513/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068960"/>
            <a:ext cx="3600400" cy="2624786"/>
          </a:xfrm>
          <a:prstGeom prst="rect">
            <a:avLst/>
          </a:prstGeom>
          <a:noFill/>
        </p:spPr>
      </p:pic>
      <p:pic>
        <p:nvPicPr>
          <p:cNvPr id="54274" name="Picture 2" descr="http://www.exposureguide.com/images/lens-filters/uv-filt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908720"/>
            <a:ext cx="3616481" cy="2109614"/>
          </a:xfrm>
          <a:prstGeom prst="rect">
            <a:avLst/>
          </a:prstGeom>
          <a:noFill/>
        </p:spPr>
      </p:pic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Aplicações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683568" y="551723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Fotografia (HDR &amp; Filtros)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683568" y="980728"/>
            <a:ext cx="3744416" cy="288032"/>
          </a:xfrm>
          <a:prstGeom prst="rect">
            <a:avLst/>
          </a:prstGeom>
          <a:solidFill>
            <a:srgbClr val="C6D9F1">
              <a:alpha val="45098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ysClr val="windowText" lastClr="000000"/>
                </a:solidFill>
              </a:rPr>
              <a:t>Utilização de um filtro UV</a:t>
            </a:r>
            <a:endParaRPr lang="pt-PT" sz="1200" dirty="0">
              <a:solidFill>
                <a:sysClr val="windowText" lastClr="000000"/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5004048" y="980728"/>
            <a:ext cx="3384376" cy="288032"/>
          </a:xfrm>
          <a:prstGeom prst="rect">
            <a:avLst/>
          </a:prstGeom>
          <a:solidFill>
            <a:srgbClr val="C6D9F1">
              <a:alpha val="45098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ysClr val="windowText" lastClr="000000"/>
                </a:solidFill>
              </a:rPr>
              <a:t>Utilização de um filtro amarelo</a:t>
            </a:r>
            <a:endParaRPr lang="pt-PT" sz="1200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683568" y="3212976"/>
            <a:ext cx="3744416" cy="288032"/>
          </a:xfrm>
          <a:prstGeom prst="rect">
            <a:avLst/>
          </a:prstGeom>
          <a:solidFill>
            <a:srgbClr val="C6D9F1">
              <a:alpha val="45098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ysClr val="windowText" lastClr="000000"/>
                </a:solidFill>
              </a:rPr>
              <a:t>Utilização de filtro e polarizador</a:t>
            </a:r>
            <a:endParaRPr lang="pt-PT" sz="1200" dirty="0">
              <a:solidFill>
                <a:sysClr val="windowText" lastClr="000000"/>
              </a:solidFill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5004048" y="3356992"/>
            <a:ext cx="3384376" cy="288032"/>
          </a:xfrm>
          <a:prstGeom prst="rect">
            <a:avLst/>
          </a:prstGeom>
          <a:solidFill>
            <a:srgbClr val="C6D9F1">
              <a:alpha val="45098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ysClr val="windowText" lastClr="000000"/>
                </a:solidFill>
              </a:rPr>
              <a:t>Utilização de um filtro IV</a:t>
            </a:r>
            <a:endParaRPr lang="pt-PT" sz="12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2" name="Picture 6" descr="http://www.oebv.at/sixcms/media.php/229/sk_01h-w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5143725" cy="3312368"/>
          </a:xfrm>
          <a:prstGeom prst="rect">
            <a:avLst/>
          </a:prstGeom>
          <a:noFill/>
        </p:spPr>
      </p:pic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Aplicações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683568" y="551723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Deteção (partículas, radiação, …)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178" name="Picture 2" descr="http://upload.wikimedia.org/wikipedia/commons/7/71/Etacarxirvi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052736"/>
            <a:ext cx="3120281" cy="5160140"/>
          </a:xfrm>
          <a:prstGeom prst="rect">
            <a:avLst/>
          </a:prstGeom>
          <a:noFill/>
        </p:spPr>
      </p:pic>
      <p:pic>
        <p:nvPicPr>
          <p:cNvPr id="50180" name="Picture 4" descr="http://www.visualphotos.com/photo/1x6036980/cosmic_ray_muon_in_super-kamiokande_detector_a142419.jpg"/>
          <p:cNvPicPr>
            <a:picLocks noChangeAspect="1" noChangeArrowheads="1"/>
          </p:cNvPicPr>
          <p:nvPr/>
        </p:nvPicPr>
        <p:blipFill>
          <a:blip r:embed="rId5" cstate="print"/>
          <a:srcRect l="6300" t="9238" r="5501" b="9158"/>
          <a:stretch>
            <a:fillRect/>
          </a:stretch>
        </p:blipFill>
        <p:spPr bwMode="auto">
          <a:xfrm>
            <a:off x="611560" y="1340768"/>
            <a:ext cx="2232248" cy="2112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áfico 4"/>
          <p:cNvGraphicFramePr/>
          <p:nvPr/>
        </p:nvGraphicFramePr>
        <p:xfrm>
          <a:off x="611560" y="1772816"/>
          <a:ext cx="8136904" cy="3929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Grupo 9"/>
          <p:cNvGrpSpPr/>
          <p:nvPr/>
        </p:nvGrpSpPr>
        <p:grpSpPr>
          <a:xfrm>
            <a:off x="1475656" y="5898758"/>
            <a:ext cx="6037797" cy="338554"/>
            <a:chOff x="1475656" y="5898758"/>
            <a:chExt cx="6037797" cy="338554"/>
          </a:xfrm>
        </p:grpSpPr>
        <p:sp>
          <p:nvSpPr>
            <p:cNvPr id="6" name="Rectângulo 5"/>
            <p:cNvSpPr/>
            <p:nvPr/>
          </p:nvSpPr>
          <p:spPr>
            <a:xfrm>
              <a:off x="1475656" y="5949280"/>
              <a:ext cx="216024" cy="2160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1691680" y="5898758"/>
              <a:ext cx="2410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Antes de aplicar o módulo</a:t>
              </a:r>
              <a:endParaRPr lang="pt-PT" sz="1600" b="1" dirty="0"/>
            </a:p>
          </p:txBody>
        </p:sp>
        <p:sp>
          <p:nvSpPr>
            <p:cNvPr id="8" name="Rectângulo 7"/>
            <p:cNvSpPr/>
            <p:nvPr/>
          </p:nvSpPr>
          <p:spPr>
            <a:xfrm>
              <a:off x="4788024" y="5949280"/>
              <a:ext cx="216024" cy="216024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5004048" y="5898758"/>
              <a:ext cx="25094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Depois de aplicar o módulo</a:t>
              </a:r>
              <a:endParaRPr lang="pt-PT" sz="1600" b="1" dirty="0"/>
            </a:p>
          </p:txBody>
        </p:sp>
      </p:grpSp>
      <p:sp>
        <p:nvSpPr>
          <p:cNvPr id="11" name="Rectângulo 10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Se um objeto tem cor vermelha é porque...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/>
          <p:cNvGraphicFramePr/>
          <p:nvPr/>
        </p:nvGraphicFramePr>
        <p:xfrm>
          <a:off x="827584" y="1844824"/>
          <a:ext cx="7488832" cy="3891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1475656" y="5898758"/>
            <a:ext cx="6037797" cy="338554"/>
            <a:chOff x="1475656" y="5898758"/>
            <a:chExt cx="6037797" cy="338554"/>
          </a:xfrm>
        </p:grpSpPr>
        <p:sp>
          <p:nvSpPr>
            <p:cNvPr id="5" name="Rectângulo 4"/>
            <p:cNvSpPr/>
            <p:nvPr/>
          </p:nvSpPr>
          <p:spPr>
            <a:xfrm>
              <a:off x="1475656" y="5949280"/>
              <a:ext cx="216024" cy="2160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1691680" y="5898758"/>
              <a:ext cx="2410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Antes de aplicar o módulo</a:t>
              </a:r>
              <a:endParaRPr lang="pt-PT" sz="1600" b="1" dirty="0"/>
            </a:p>
          </p:txBody>
        </p:sp>
        <p:sp>
          <p:nvSpPr>
            <p:cNvPr id="7" name="Rectângulo 6"/>
            <p:cNvSpPr/>
            <p:nvPr/>
          </p:nvSpPr>
          <p:spPr>
            <a:xfrm>
              <a:off x="4788024" y="5949280"/>
              <a:ext cx="216024" cy="216024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5004048" y="5898758"/>
              <a:ext cx="25094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Depois de aplicar o módulo</a:t>
              </a:r>
              <a:endParaRPr lang="pt-PT" sz="1600" b="1" dirty="0"/>
            </a:p>
          </p:txBody>
        </p:sp>
      </p:grpSp>
      <p:sp>
        <p:nvSpPr>
          <p:cNvPr id="9" name="Rectângulo 8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A cor do objeto...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/>
        </p:nvGraphicFramePr>
        <p:xfrm>
          <a:off x="1000065" y="1799028"/>
          <a:ext cx="7344815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1475656" y="5898758"/>
            <a:ext cx="6037797" cy="338554"/>
            <a:chOff x="1475656" y="5898758"/>
            <a:chExt cx="6037797" cy="338554"/>
          </a:xfrm>
        </p:grpSpPr>
        <p:sp>
          <p:nvSpPr>
            <p:cNvPr id="5" name="Rectângulo 4"/>
            <p:cNvSpPr/>
            <p:nvPr/>
          </p:nvSpPr>
          <p:spPr>
            <a:xfrm>
              <a:off x="1475656" y="5949280"/>
              <a:ext cx="216024" cy="2160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1691680" y="5898758"/>
              <a:ext cx="2410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Antes de aplicar o módulo</a:t>
              </a:r>
              <a:endParaRPr lang="pt-PT" sz="1600" b="1" dirty="0"/>
            </a:p>
          </p:txBody>
        </p:sp>
        <p:sp>
          <p:nvSpPr>
            <p:cNvPr id="7" name="Rectângulo 6"/>
            <p:cNvSpPr/>
            <p:nvPr/>
          </p:nvSpPr>
          <p:spPr>
            <a:xfrm>
              <a:off x="4788024" y="5949280"/>
              <a:ext cx="216024" cy="216024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5004048" y="5898758"/>
              <a:ext cx="25094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Depois de aplicar o módulo</a:t>
              </a:r>
              <a:endParaRPr lang="pt-PT" sz="1600" b="1" dirty="0"/>
            </a:p>
          </p:txBody>
        </p:sp>
      </p:grpSp>
      <p:sp>
        <p:nvSpPr>
          <p:cNvPr id="9" name="Rectângulo 8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A perceção da cor do objeto...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/>
        </p:nvGraphicFramePr>
        <p:xfrm>
          <a:off x="971600" y="1916832"/>
          <a:ext cx="7416823" cy="3794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1475656" y="5898758"/>
            <a:ext cx="6037797" cy="338554"/>
            <a:chOff x="1475656" y="5898758"/>
            <a:chExt cx="6037797" cy="338554"/>
          </a:xfrm>
        </p:grpSpPr>
        <p:sp>
          <p:nvSpPr>
            <p:cNvPr id="5" name="Rectângulo 4"/>
            <p:cNvSpPr/>
            <p:nvPr/>
          </p:nvSpPr>
          <p:spPr>
            <a:xfrm>
              <a:off x="1475656" y="5949280"/>
              <a:ext cx="216024" cy="2160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1691680" y="5898758"/>
              <a:ext cx="2410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Antes de aplicar o módulo</a:t>
              </a:r>
              <a:endParaRPr lang="pt-PT" sz="1600" b="1" dirty="0"/>
            </a:p>
          </p:txBody>
        </p:sp>
        <p:sp>
          <p:nvSpPr>
            <p:cNvPr id="7" name="Rectângulo 6"/>
            <p:cNvSpPr/>
            <p:nvPr/>
          </p:nvSpPr>
          <p:spPr>
            <a:xfrm>
              <a:off x="4788024" y="5949280"/>
              <a:ext cx="216024" cy="216024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5004048" y="5898758"/>
              <a:ext cx="25094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Depois de aplicar o módulo</a:t>
              </a:r>
              <a:endParaRPr lang="pt-PT" sz="1600" b="1" dirty="0"/>
            </a:p>
          </p:txBody>
        </p:sp>
      </p:grpSp>
      <p:sp>
        <p:nvSpPr>
          <p:cNvPr id="9" name="Rectângulo 8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A luz verde...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/>
        </p:nvGraphicFramePr>
        <p:xfrm>
          <a:off x="827584" y="1916832"/>
          <a:ext cx="7776864" cy="3573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1475656" y="5898758"/>
            <a:ext cx="6037797" cy="338554"/>
            <a:chOff x="1475656" y="5898758"/>
            <a:chExt cx="6037797" cy="338554"/>
          </a:xfrm>
        </p:grpSpPr>
        <p:sp>
          <p:nvSpPr>
            <p:cNvPr id="5" name="Rectângulo 4"/>
            <p:cNvSpPr/>
            <p:nvPr/>
          </p:nvSpPr>
          <p:spPr>
            <a:xfrm>
              <a:off x="1475656" y="5949280"/>
              <a:ext cx="216024" cy="2160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1691680" y="5898758"/>
              <a:ext cx="2410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Antes de aplicar o módulo</a:t>
              </a:r>
              <a:endParaRPr lang="pt-PT" sz="1600" b="1" dirty="0"/>
            </a:p>
          </p:txBody>
        </p:sp>
        <p:sp>
          <p:nvSpPr>
            <p:cNvPr id="7" name="Rectângulo 6"/>
            <p:cNvSpPr/>
            <p:nvPr/>
          </p:nvSpPr>
          <p:spPr>
            <a:xfrm>
              <a:off x="4788024" y="5949280"/>
              <a:ext cx="216024" cy="216024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5004048" y="5898758"/>
              <a:ext cx="25094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Depois de aplicar o módulo</a:t>
              </a:r>
              <a:endParaRPr lang="pt-PT" sz="1600" b="1" dirty="0"/>
            </a:p>
          </p:txBody>
        </p:sp>
      </p:grpSp>
      <p:sp>
        <p:nvSpPr>
          <p:cNvPr id="9" name="Rectângulo 8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Se uma lâmpada azul ilumina um objeto vermelho...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/>
        </p:nvGraphicFramePr>
        <p:xfrm>
          <a:off x="971600" y="1844824"/>
          <a:ext cx="7560839" cy="3779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upo 3"/>
          <p:cNvGrpSpPr/>
          <p:nvPr/>
        </p:nvGrpSpPr>
        <p:grpSpPr>
          <a:xfrm>
            <a:off x="1475656" y="5898758"/>
            <a:ext cx="6037797" cy="338554"/>
            <a:chOff x="1475656" y="5898758"/>
            <a:chExt cx="6037797" cy="338554"/>
          </a:xfrm>
        </p:grpSpPr>
        <p:sp>
          <p:nvSpPr>
            <p:cNvPr id="5" name="Rectângulo 4"/>
            <p:cNvSpPr/>
            <p:nvPr/>
          </p:nvSpPr>
          <p:spPr>
            <a:xfrm>
              <a:off x="1475656" y="5949280"/>
              <a:ext cx="216024" cy="2160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1691680" y="5898758"/>
              <a:ext cx="2410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Antes de aplicar o módulo</a:t>
              </a:r>
              <a:endParaRPr lang="pt-PT" sz="1600" b="1" dirty="0"/>
            </a:p>
          </p:txBody>
        </p:sp>
        <p:sp>
          <p:nvSpPr>
            <p:cNvPr id="7" name="Rectângulo 6"/>
            <p:cNvSpPr/>
            <p:nvPr/>
          </p:nvSpPr>
          <p:spPr>
            <a:xfrm>
              <a:off x="4788024" y="5949280"/>
              <a:ext cx="216024" cy="216024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5004048" y="5898758"/>
              <a:ext cx="25094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600" b="1" dirty="0" smtClean="0"/>
                <a:t>Depois de aplicar o módulo</a:t>
              </a:r>
              <a:endParaRPr lang="pt-PT" sz="1600" b="1" dirty="0"/>
            </a:p>
          </p:txBody>
        </p:sp>
      </p:grpSp>
      <p:sp>
        <p:nvSpPr>
          <p:cNvPr id="9" name="Rectângulo 8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Para obter luz amarela...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l="18010" t="15705" r="17613" b="13421"/>
          <a:stretch>
            <a:fillRect/>
          </a:stretch>
        </p:blipFill>
        <p:spPr bwMode="auto">
          <a:xfrm>
            <a:off x="611560" y="908720"/>
            <a:ext cx="784887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D:\EUFISICA\Documents\2012-2013\Formação\PROFILES\Trabalho\caixa_de_cor-2013-03-02\cartaz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5237"/>
            <a:ext cx="9114880" cy="6444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A0209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A0211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 rot="20716726">
            <a:off x="252122" y="281221"/>
            <a:ext cx="4572000" cy="3429000"/>
          </a:xfrm>
          <a:prstGeom prst="rect">
            <a:avLst/>
          </a:prstGeom>
        </p:spPr>
      </p:pic>
      <p:pic>
        <p:nvPicPr>
          <p:cNvPr id="3" name="Imagem 2" descr="IMGA0212.JPG"/>
          <p:cNvPicPr>
            <a:picLocks noChangeAspect="1"/>
          </p:cNvPicPr>
          <p:nvPr/>
        </p:nvPicPr>
        <p:blipFill>
          <a:blip r:embed="rId3" cstate="print">
            <a:lum bright="-10000" contrast="10000"/>
          </a:blip>
          <a:stretch>
            <a:fillRect/>
          </a:stretch>
        </p:blipFill>
        <p:spPr>
          <a:xfrm rot="1426866">
            <a:off x="4769583" y="1666780"/>
            <a:ext cx="4464915" cy="3348686"/>
          </a:xfrm>
          <a:prstGeom prst="rect">
            <a:avLst/>
          </a:prstGeom>
        </p:spPr>
      </p:pic>
      <p:pic>
        <p:nvPicPr>
          <p:cNvPr id="6" name="Imagem 5" descr="IMGA02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861048"/>
            <a:ext cx="3995936" cy="299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251520" y="908720"/>
          <a:ext cx="8640960" cy="586477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464496"/>
                <a:gridCol w="4176464"/>
              </a:tblGrid>
              <a:tr h="271157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/>
                        <a:t>Strenghts</a:t>
                      </a:r>
                      <a:r>
                        <a:rPr lang="pt-PT" sz="1800" b="1" u="none" strike="noStrike" dirty="0"/>
                        <a:t>:</a:t>
                      </a:r>
                      <a:endParaRPr lang="pt-PT" sz="1800" b="1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/>
                        <a:t>Experimentação</a:t>
                      </a:r>
                      <a:r>
                        <a:rPr lang="pt-PT" sz="1800" u="none" strike="noStrike" baseline="0" dirty="0" smtClean="0"/>
                        <a:t> e </a:t>
                      </a:r>
                      <a:r>
                        <a:rPr lang="pt-PT" sz="1800" u="none" strike="noStrike" dirty="0" smtClean="0"/>
                        <a:t>Interatividade</a:t>
                      </a:r>
                      <a:r>
                        <a:rPr lang="pt-PT" sz="1800" u="none" strike="noStrike" dirty="0"/>
                        <a:t>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Envolvimento dos alunos na própria construção </a:t>
                      </a:r>
                      <a:r>
                        <a:rPr lang="pt-PT" sz="1800" u="none" strike="noStrike" dirty="0" smtClean="0"/>
                        <a:t>do conhecimento</a:t>
                      </a:r>
                      <a:r>
                        <a:rPr lang="pt-PT" sz="1800" u="none" strike="noStrike" dirty="0"/>
                        <a:t>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Aplicações no quotidiano (tecnologia, saúde,…);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Fácil </a:t>
                      </a:r>
                      <a:r>
                        <a:rPr lang="pt-PT" sz="1800" u="none" strike="noStrike" dirty="0" smtClean="0"/>
                        <a:t>construção</a:t>
                      </a:r>
                      <a:r>
                        <a:rPr lang="pt-PT" sz="1800" u="none" strike="noStrike" baseline="0" dirty="0" smtClean="0"/>
                        <a:t> e </a:t>
                      </a:r>
                      <a:r>
                        <a:rPr lang="pt-PT" sz="1800" u="none" strike="noStrike" dirty="0" smtClean="0"/>
                        <a:t>Materiais </a:t>
                      </a:r>
                      <a:r>
                        <a:rPr lang="pt-PT" sz="1800" u="none" strike="noStrike" dirty="0"/>
                        <a:t>utilizados acessíveis;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Fácil utilização (quer a caixa, quer a simulação);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/>
                        <a:t>Motivação </a:t>
                      </a:r>
                      <a:r>
                        <a:rPr lang="pt-PT" sz="1800" u="none" strike="noStrike" dirty="0"/>
                        <a:t>dos alunos.</a:t>
                      </a:r>
                      <a:endParaRPr lang="pt-PT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Weaknesses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Falha numa das cores da simulação do </a:t>
                      </a:r>
                      <a:r>
                        <a:rPr lang="pt-PT" sz="1800" u="none" strike="noStrike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PhET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 construção da caixa requer tempo se for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construída pelos alunos;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 qualidade de algum papel celofane;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Erro na simulação do </a:t>
                      </a:r>
                      <a:r>
                        <a:rPr lang="pt-PT" sz="1800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PhET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quando a "cor da fonte"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é secundária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Falha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na l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igação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à internet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para realizar inquérito,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ver vídeo do </a:t>
                      </a:r>
                      <a:r>
                        <a:rPr lang="pt-PT" sz="1800" u="none" strike="noStrike" baseline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Youtube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ou descarregar/correr a simulação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  <a:tr h="297706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Opportunities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Apresentação do cartaz sobre a cor, e que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contém os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resultados sobre daltonismo, num Centro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de Saúde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ou aos médicos de família;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Construção de uma caixa maior, com uma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parede cortada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 forrada em papel celofane,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onde os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alunos pudessem entrar e observar no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seu interior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 cor dos objetos;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Apresentação do cartaz com resultados do teste 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algumas aplicações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tecnológicas que ajudam os daltónicos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Threats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Falta de interesse de alguns alunos;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Alguns dos materiais não serem de cor primária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 sim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combinação de outras cores, confundindo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 aluno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quando espera observar determinada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cor e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observa outra;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Tempo reduzido para explorar melhor as aplicações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dos conceitos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aprendidos.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</a:tbl>
          </a:graphicData>
        </a:graphic>
      </p:graphicFrame>
      <p:sp>
        <p:nvSpPr>
          <p:cNvPr id="5" name="Rectângulo 4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SWOT </a:t>
            </a:r>
            <a:r>
              <a:rPr lang="pt-PT" sz="2400" dirty="0" err="1" smtClean="0">
                <a:solidFill>
                  <a:schemeClr val="bg2">
                    <a:lumMod val="75000"/>
                  </a:schemeClr>
                </a:solidFill>
              </a:rPr>
              <a:t>Analysis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251520" y="908720"/>
          <a:ext cx="8640960" cy="586477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464496"/>
                <a:gridCol w="4176464"/>
              </a:tblGrid>
              <a:tr h="271157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Strenghts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Experimentação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Interatividade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Envolvimento dos alunos na própria construção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do conhecimento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Aplicações no quotidiano (tecnologia, saúde,…);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Fácil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construção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Materiais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utilizados acessíveis;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Fácil utilização (quer a caixa, quer a simulação);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Motivação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dos alunos.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/>
                        <a:t>Weaknesses</a:t>
                      </a:r>
                      <a:r>
                        <a:rPr lang="pt-PT" sz="1800" b="1" u="none" strike="noStrike" dirty="0"/>
                        <a:t>:</a:t>
                      </a:r>
                      <a:endParaRPr lang="pt-PT" sz="1800" b="1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Falha numa das cores da simulação do </a:t>
                      </a:r>
                      <a:r>
                        <a:rPr lang="pt-PT" sz="1800" u="none" strike="noStrike" dirty="0" err="1" smtClean="0"/>
                        <a:t>PhET</a:t>
                      </a:r>
                      <a:r>
                        <a:rPr lang="pt-PT" sz="1800" u="none" strike="noStrike" dirty="0" smtClean="0"/>
                        <a:t>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 construção da caixa requer tempo se for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construída pelos alunos;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 qualidade de algum papel celofane;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Erro na simulação do </a:t>
                      </a:r>
                      <a:r>
                        <a:rPr lang="pt-PT" sz="1800" u="none" strike="noStrike" dirty="0" err="1"/>
                        <a:t>PhET</a:t>
                      </a:r>
                      <a:r>
                        <a:rPr lang="pt-PT" sz="1800" u="none" strike="noStrike" dirty="0"/>
                        <a:t> quando a "cor da fonte" </a:t>
                      </a:r>
                      <a:r>
                        <a:rPr lang="pt-PT" sz="1800" u="none" strike="noStrike" dirty="0" smtClean="0"/>
                        <a:t>é secundária</a:t>
                      </a:r>
                      <a:r>
                        <a:rPr lang="pt-PT" sz="1800" u="none" strike="noStrike" dirty="0"/>
                        <a:t>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/>
                        <a:t>Falha</a:t>
                      </a:r>
                      <a:r>
                        <a:rPr lang="pt-PT" sz="1800" u="none" strike="noStrike" baseline="0" dirty="0" smtClean="0"/>
                        <a:t> na l</a:t>
                      </a:r>
                      <a:r>
                        <a:rPr lang="pt-PT" sz="1800" u="none" strike="noStrike" dirty="0" smtClean="0"/>
                        <a:t>igação </a:t>
                      </a:r>
                      <a:r>
                        <a:rPr lang="pt-PT" sz="1800" u="none" strike="noStrike" dirty="0"/>
                        <a:t>à internet </a:t>
                      </a:r>
                      <a:r>
                        <a:rPr lang="pt-PT" sz="1800" u="none" strike="noStrike" dirty="0" smtClean="0"/>
                        <a:t>para realizar inquérito,</a:t>
                      </a:r>
                      <a:r>
                        <a:rPr lang="pt-PT" sz="1800" u="none" strike="noStrike" baseline="0" dirty="0" smtClean="0"/>
                        <a:t> ver vídeo do </a:t>
                      </a:r>
                      <a:r>
                        <a:rPr lang="pt-PT" sz="1800" u="none" strike="noStrike" baseline="0" dirty="0" err="1" smtClean="0"/>
                        <a:t>Youtube</a:t>
                      </a:r>
                      <a:r>
                        <a:rPr lang="pt-PT" sz="1800" u="none" strike="noStrike" baseline="0" dirty="0" smtClean="0"/>
                        <a:t> ou descarregar/correr a simulação</a:t>
                      </a:r>
                      <a:r>
                        <a:rPr lang="pt-PT" sz="1800" u="none" strike="noStrike" dirty="0" smtClean="0"/>
                        <a:t>.</a:t>
                      </a:r>
                      <a:endParaRPr lang="pt-PT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  <a:tr h="297706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Opportunities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Apresentação do cartaz sobre a cor, e que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contém os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resultados sobre daltonismo, num Centro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de Saúde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ou aos médicos de família;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Construção de uma caixa maior, com uma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parede cortada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 forrada em papel celofane,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onde os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alunos pudessem entrar e observar no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seu interior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 cor dos objetos;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Apresentação do cartaz com resultados do teste 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algumas aplicações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tecnológicas que ajudam os daltónicos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Threats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Falta de interesse de alguns alunos;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Alguns dos materiais não serem de cor primária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 sim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combinação de outras cores, confundindo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 aluno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quando espera observar determinada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cor e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observa outra;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Tempo reduzido para explorar melhor as aplicações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dos conceitos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aprendidos.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</a:tbl>
          </a:graphicData>
        </a:graphic>
      </p:graphicFrame>
      <p:sp>
        <p:nvSpPr>
          <p:cNvPr id="5" name="Rectângulo 4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SWOT </a:t>
            </a:r>
            <a:r>
              <a:rPr lang="pt-PT" sz="2400" dirty="0" err="1" smtClean="0">
                <a:solidFill>
                  <a:schemeClr val="bg2">
                    <a:lumMod val="75000"/>
                  </a:schemeClr>
                </a:solidFill>
              </a:rPr>
              <a:t>Analysis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251520" y="908720"/>
          <a:ext cx="8640960" cy="586477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464496"/>
                <a:gridCol w="4176464"/>
              </a:tblGrid>
              <a:tr h="271157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Strenghts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Experimentação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Interatividade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Envolvimento dos alunos na própria construção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do conhecimento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Aplicações no quotidiano (tecnologia, saúde,…);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Fácil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construção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Materiais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utilizados acessíveis;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Fácil utilização (quer a caixa, quer a simulação);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Motivação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dos alunos.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Weaknesses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Falha numa das cores da simulação do </a:t>
                      </a:r>
                      <a:r>
                        <a:rPr lang="pt-PT" sz="1800" u="none" strike="noStrike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PhET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 construção da caixa requer tempo se for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construída pelos alunos;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 qualidade de algum papel celofane;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Erro na simulação do </a:t>
                      </a:r>
                      <a:r>
                        <a:rPr lang="pt-PT" sz="1800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PhET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quando a "cor da fonte"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é secundária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Falha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na l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igação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à internet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para realizar inquérito,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ver vídeo do </a:t>
                      </a:r>
                      <a:r>
                        <a:rPr lang="pt-PT" sz="1800" u="none" strike="noStrike" baseline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Youtube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ou descarregar/correr a simulação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  <a:tr h="297706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/>
                        <a:t>Opportunities</a:t>
                      </a:r>
                      <a:r>
                        <a:rPr lang="pt-PT" sz="1800" b="1" u="none" strike="noStrike" dirty="0"/>
                        <a:t>:</a:t>
                      </a:r>
                      <a:endParaRPr lang="pt-PT" sz="1800" b="1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Apresentação do cartaz sobre a cor, e que </a:t>
                      </a:r>
                      <a:r>
                        <a:rPr lang="pt-PT" sz="1800" u="none" strike="noStrike" dirty="0" smtClean="0"/>
                        <a:t>contém os </a:t>
                      </a:r>
                      <a:r>
                        <a:rPr lang="pt-PT" sz="1800" u="none" strike="noStrike" dirty="0"/>
                        <a:t>resultados sobre daltonismo, num Centro </a:t>
                      </a:r>
                      <a:r>
                        <a:rPr lang="pt-PT" sz="1800" u="none" strike="noStrike" dirty="0" smtClean="0"/>
                        <a:t>de Saúde </a:t>
                      </a:r>
                      <a:r>
                        <a:rPr lang="pt-PT" sz="1800" u="none" strike="noStrike" dirty="0"/>
                        <a:t>ou aos médicos de família;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Construção de uma caixa maior, com uma </a:t>
                      </a:r>
                      <a:r>
                        <a:rPr lang="pt-PT" sz="1800" u="none" strike="noStrike" dirty="0" smtClean="0"/>
                        <a:t>parede cortada </a:t>
                      </a:r>
                      <a:r>
                        <a:rPr lang="pt-PT" sz="1800" u="none" strike="noStrike" dirty="0"/>
                        <a:t>e forrada em papel celofane, </a:t>
                      </a:r>
                      <a:r>
                        <a:rPr lang="pt-PT" sz="1800" u="none" strike="noStrike" dirty="0" smtClean="0"/>
                        <a:t>onde os </a:t>
                      </a:r>
                      <a:r>
                        <a:rPr lang="pt-PT" sz="1800" u="none" strike="noStrike" dirty="0"/>
                        <a:t>alunos pudessem entrar e observar no </a:t>
                      </a:r>
                      <a:r>
                        <a:rPr lang="pt-PT" sz="1800" u="none" strike="noStrike" dirty="0" smtClean="0"/>
                        <a:t>seu interior </a:t>
                      </a:r>
                      <a:r>
                        <a:rPr lang="pt-PT" sz="1800" u="none" strike="noStrike" dirty="0"/>
                        <a:t>a cor dos objetos;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Apresentação do cartaz com resultados do teste e </a:t>
                      </a:r>
                      <a:r>
                        <a:rPr lang="pt-PT" sz="1800" u="none" strike="noStrike" dirty="0" smtClean="0"/>
                        <a:t>algumas aplicações </a:t>
                      </a:r>
                      <a:r>
                        <a:rPr lang="pt-PT" sz="1800" u="none" strike="noStrike" dirty="0"/>
                        <a:t>tecnológicas que ajudam os daltónicos</a:t>
                      </a:r>
                      <a:r>
                        <a:rPr lang="pt-PT" sz="1800" u="none" strike="noStrike" dirty="0" smtClean="0"/>
                        <a:t>.</a:t>
                      </a:r>
                      <a:endParaRPr lang="pt-PT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Threats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Falta de interesse de alguns alunos;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Alguns dos materiais não serem de cor primária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 sim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combinação de outras cores, confundindo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 aluno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quando espera observar determinada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cor e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observa outra;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Tempo reduzido para explorar melhor as aplicações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dos conceitos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aprendidos.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</a:tbl>
          </a:graphicData>
        </a:graphic>
      </p:graphicFrame>
      <p:sp>
        <p:nvSpPr>
          <p:cNvPr id="5" name="Rectângulo 4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SWOT </a:t>
            </a:r>
            <a:r>
              <a:rPr lang="pt-PT" sz="2400" dirty="0" err="1" smtClean="0">
                <a:solidFill>
                  <a:schemeClr val="bg2">
                    <a:lumMod val="75000"/>
                  </a:schemeClr>
                </a:solidFill>
              </a:rPr>
              <a:t>Analysis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251520" y="908720"/>
          <a:ext cx="8640960" cy="586477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464496"/>
                <a:gridCol w="4176464"/>
              </a:tblGrid>
              <a:tr h="271157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Strenghts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Experimentação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Interatividade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Envolvimento dos alunos na própria construção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do conhecimento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Aplicações no quotidiano (tecnologia, saúde,…);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Fácil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construção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Materiais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utilizados acessíveis;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Fácil utilização (quer a caixa, quer a simulação);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Motivação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dos alunos.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Weaknesses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Falha numa das cores da simulação do </a:t>
                      </a:r>
                      <a:r>
                        <a:rPr lang="pt-PT" sz="1800" u="none" strike="noStrike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PhET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 construção da caixa requer tempo se for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construída pelos alunos;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 qualidade de algum papel celofane;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Erro na simulação do </a:t>
                      </a:r>
                      <a:r>
                        <a:rPr lang="pt-PT" sz="1800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PhET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quando a "cor da fonte"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é secundária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Falha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na l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igação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à internet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para realizar inquérito,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ver vídeo do </a:t>
                      </a:r>
                      <a:r>
                        <a:rPr lang="pt-PT" sz="1800" u="none" strike="noStrike" baseline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Youtube</a:t>
                      </a:r>
                      <a:r>
                        <a:rPr lang="pt-PT" sz="1800" u="none" strike="noStrike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 ou descarregar/correr a simulação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  <a:tr h="297706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Opportunities</a:t>
                      </a:r>
                      <a:r>
                        <a:rPr lang="pt-PT" sz="18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:</a:t>
                      </a:r>
                      <a:endParaRPr lang="pt-PT" sz="1800" b="1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Apresentação do cartaz sobre a cor, e que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contém os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resultados sobre daltonismo, num Centro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de Saúde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ou aos médicos de família;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Construção de uma caixa maior, com uma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parede cortada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e forrada em papel celofane,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onde os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alunos pudessem entrar e observar no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seu interior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 cor dos objetos;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Apresentação do cartaz com resultados do teste e 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algumas aplicações </a:t>
                      </a:r>
                      <a:r>
                        <a:rPr lang="pt-PT" sz="180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tecnológicas que ajudam os daltónicos</a:t>
                      </a:r>
                      <a:r>
                        <a:rPr lang="pt-PT" sz="1800" u="none" strike="noStrike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pt-PT" sz="1800" dirty="0">
                        <a:solidFill>
                          <a:schemeClr val="tx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/>
                        <a:t>Threats</a:t>
                      </a:r>
                      <a:r>
                        <a:rPr lang="pt-PT" sz="1800" b="1" u="none" strike="noStrike" dirty="0"/>
                        <a:t>:</a:t>
                      </a:r>
                      <a:endParaRPr lang="pt-PT" sz="1800" b="1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Falta de interesse de alguns alunos;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Alguns dos materiais não serem de cor primária </a:t>
                      </a:r>
                      <a:r>
                        <a:rPr lang="pt-PT" sz="1800" u="none" strike="noStrike" dirty="0" smtClean="0"/>
                        <a:t>e sim </a:t>
                      </a:r>
                      <a:r>
                        <a:rPr lang="pt-PT" sz="1800" u="none" strike="noStrike" dirty="0"/>
                        <a:t>combinação de outras cores, confundindo </a:t>
                      </a:r>
                      <a:r>
                        <a:rPr lang="pt-PT" sz="1800" u="none" strike="noStrike" dirty="0" smtClean="0"/>
                        <a:t>o aluno </a:t>
                      </a:r>
                      <a:r>
                        <a:rPr lang="pt-PT" sz="1800" u="none" strike="noStrike" dirty="0"/>
                        <a:t>quando espera observar determinada </a:t>
                      </a:r>
                      <a:r>
                        <a:rPr lang="pt-PT" sz="1800" u="none" strike="noStrike" dirty="0" smtClean="0"/>
                        <a:t>cor e </a:t>
                      </a:r>
                      <a:r>
                        <a:rPr lang="pt-PT" sz="1800" u="none" strike="noStrike" dirty="0"/>
                        <a:t>observa outra;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Tempo reduzido para explorar melhor as aplicações </a:t>
                      </a:r>
                      <a:r>
                        <a:rPr lang="pt-PT" sz="1800" u="none" strike="noStrike" dirty="0" smtClean="0"/>
                        <a:t>dos conceitos </a:t>
                      </a:r>
                      <a:r>
                        <a:rPr lang="pt-PT" sz="1800" u="none" strike="noStrike" dirty="0"/>
                        <a:t>aprendidos.</a:t>
                      </a:r>
                      <a:endParaRPr lang="pt-PT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</a:tbl>
          </a:graphicData>
        </a:graphic>
      </p:graphicFrame>
      <p:sp>
        <p:nvSpPr>
          <p:cNvPr id="5" name="Rectângulo 4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SWOT </a:t>
            </a:r>
            <a:r>
              <a:rPr lang="pt-PT" sz="2400" dirty="0" err="1" smtClean="0">
                <a:solidFill>
                  <a:schemeClr val="bg2">
                    <a:lumMod val="75000"/>
                  </a:schemeClr>
                </a:solidFill>
              </a:rPr>
              <a:t>Analysis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251520" y="908720"/>
          <a:ext cx="8640960" cy="586477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464496"/>
                <a:gridCol w="4176464"/>
              </a:tblGrid>
              <a:tr h="271157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/>
                        <a:t>Strenghts</a:t>
                      </a:r>
                      <a:r>
                        <a:rPr lang="pt-PT" sz="1800" b="1" u="none" strike="noStrike" dirty="0"/>
                        <a:t>:</a:t>
                      </a:r>
                      <a:endParaRPr lang="pt-PT" sz="1800" b="1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/>
                        <a:t>Experimentação</a:t>
                      </a:r>
                      <a:r>
                        <a:rPr lang="pt-PT" sz="1800" u="none" strike="noStrike" baseline="0" dirty="0" smtClean="0"/>
                        <a:t> e </a:t>
                      </a:r>
                      <a:r>
                        <a:rPr lang="pt-PT" sz="1800" u="none" strike="noStrike" dirty="0" smtClean="0"/>
                        <a:t>Interatividade</a:t>
                      </a:r>
                      <a:r>
                        <a:rPr lang="pt-PT" sz="1800" u="none" strike="noStrike" dirty="0"/>
                        <a:t>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Envolvimento dos alunos na própria construção </a:t>
                      </a:r>
                      <a:r>
                        <a:rPr lang="pt-PT" sz="1800" u="none" strike="noStrike" dirty="0" smtClean="0"/>
                        <a:t>do conhecimento</a:t>
                      </a:r>
                      <a:r>
                        <a:rPr lang="pt-PT" sz="1800" u="none" strike="noStrike" dirty="0"/>
                        <a:t>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Aplicações no quotidiano (tecnologia, saúde,…);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Fácil </a:t>
                      </a:r>
                      <a:r>
                        <a:rPr lang="pt-PT" sz="1800" u="none" strike="noStrike" dirty="0" smtClean="0"/>
                        <a:t>construção</a:t>
                      </a:r>
                      <a:r>
                        <a:rPr lang="pt-PT" sz="1800" u="none" strike="noStrike" baseline="0" dirty="0" smtClean="0"/>
                        <a:t> e </a:t>
                      </a:r>
                      <a:r>
                        <a:rPr lang="pt-PT" sz="1800" u="none" strike="noStrike" dirty="0" smtClean="0"/>
                        <a:t>Materiais </a:t>
                      </a:r>
                      <a:r>
                        <a:rPr lang="pt-PT" sz="1800" u="none" strike="noStrike" dirty="0"/>
                        <a:t>utilizados acessíveis;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Fácil utilização (quer a caixa, quer a simulação);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/>
                        <a:t>Motivação </a:t>
                      </a:r>
                      <a:r>
                        <a:rPr lang="pt-PT" sz="1800" u="none" strike="noStrike" dirty="0"/>
                        <a:t>dos alunos.</a:t>
                      </a:r>
                      <a:endParaRPr lang="pt-PT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/>
                        <a:t>Weaknesses</a:t>
                      </a:r>
                      <a:r>
                        <a:rPr lang="pt-PT" sz="1800" b="1" u="none" strike="noStrike" dirty="0"/>
                        <a:t>:</a:t>
                      </a:r>
                      <a:endParaRPr lang="pt-PT" sz="1800" b="1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Falha numa das cores da simulação do </a:t>
                      </a:r>
                      <a:r>
                        <a:rPr lang="pt-PT" sz="1800" u="none" strike="noStrike" dirty="0" err="1" smtClean="0"/>
                        <a:t>PhET</a:t>
                      </a:r>
                      <a:r>
                        <a:rPr lang="pt-PT" sz="1800" u="none" strike="noStrike" dirty="0" smtClean="0"/>
                        <a:t>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 construção da caixa requer tempo se for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construída pelos alunos;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 qualidade de algum papel celofane;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Erro na simulação do </a:t>
                      </a:r>
                      <a:r>
                        <a:rPr lang="pt-PT" sz="1800" u="none" strike="noStrike" dirty="0" err="1"/>
                        <a:t>PhET</a:t>
                      </a:r>
                      <a:r>
                        <a:rPr lang="pt-PT" sz="1800" u="none" strike="noStrike" dirty="0"/>
                        <a:t> quando a "cor da fonte" </a:t>
                      </a:r>
                      <a:r>
                        <a:rPr lang="pt-PT" sz="1800" u="none" strike="noStrike" dirty="0" smtClean="0"/>
                        <a:t>é secundária</a:t>
                      </a:r>
                      <a:r>
                        <a:rPr lang="pt-PT" sz="1800" u="none" strike="noStrike" dirty="0"/>
                        <a:t>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 smtClean="0"/>
                        <a:t>Falha</a:t>
                      </a:r>
                      <a:r>
                        <a:rPr lang="pt-PT" sz="1800" u="none" strike="noStrike" baseline="0" dirty="0" smtClean="0"/>
                        <a:t> na l</a:t>
                      </a:r>
                      <a:r>
                        <a:rPr lang="pt-PT" sz="1800" u="none" strike="noStrike" dirty="0" smtClean="0"/>
                        <a:t>igação </a:t>
                      </a:r>
                      <a:r>
                        <a:rPr lang="pt-PT" sz="1800" u="none" strike="noStrike" dirty="0"/>
                        <a:t>à internet </a:t>
                      </a:r>
                      <a:r>
                        <a:rPr lang="pt-PT" sz="1800" u="none" strike="noStrike" dirty="0" smtClean="0"/>
                        <a:t>para realizar inquérito,</a:t>
                      </a:r>
                      <a:r>
                        <a:rPr lang="pt-PT" sz="1800" u="none" strike="noStrike" baseline="0" dirty="0" smtClean="0"/>
                        <a:t> ver vídeo do </a:t>
                      </a:r>
                      <a:r>
                        <a:rPr lang="pt-PT" sz="1800" u="none" strike="noStrike" baseline="0" dirty="0" err="1" smtClean="0"/>
                        <a:t>Youtube</a:t>
                      </a:r>
                      <a:r>
                        <a:rPr lang="pt-PT" sz="1800" u="none" strike="noStrike" baseline="0" dirty="0" smtClean="0"/>
                        <a:t> ou descarregar/correr a simulação</a:t>
                      </a:r>
                      <a:r>
                        <a:rPr lang="pt-PT" sz="1800" u="none" strike="noStrike" dirty="0" smtClean="0"/>
                        <a:t>.</a:t>
                      </a:r>
                      <a:endParaRPr lang="pt-PT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  <a:tr h="297706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/>
                        <a:t>Opportunities</a:t>
                      </a:r>
                      <a:r>
                        <a:rPr lang="pt-PT" sz="1800" b="1" u="none" strike="noStrike" dirty="0"/>
                        <a:t>:</a:t>
                      </a:r>
                      <a:endParaRPr lang="pt-PT" sz="1800" b="1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Apresentação do cartaz sobre a cor, e que </a:t>
                      </a:r>
                      <a:r>
                        <a:rPr lang="pt-PT" sz="1800" u="none" strike="noStrike" dirty="0" smtClean="0"/>
                        <a:t>contém os </a:t>
                      </a:r>
                      <a:r>
                        <a:rPr lang="pt-PT" sz="1800" u="none" strike="noStrike" dirty="0"/>
                        <a:t>resultados sobre daltonismo, num Centro </a:t>
                      </a:r>
                      <a:r>
                        <a:rPr lang="pt-PT" sz="1800" u="none" strike="noStrike" dirty="0" smtClean="0"/>
                        <a:t>de Saúde </a:t>
                      </a:r>
                      <a:r>
                        <a:rPr lang="pt-PT" sz="1800" u="none" strike="noStrike" dirty="0"/>
                        <a:t>ou aos médicos de família;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Construção de uma caixa maior, com uma </a:t>
                      </a:r>
                      <a:r>
                        <a:rPr lang="pt-PT" sz="1800" u="none" strike="noStrike" dirty="0" smtClean="0"/>
                        <a:t>parede cortada </a:t>
                      </a:r>
                      <a:r>
                        <a:rPr lang="pt-PT" sz="1800" u="none" strike="noStrike" dirty="0"/>
                        <a:t>e forrada em papel celofane, </a:t>
                      </a:r>
                      <a:r>
                        <a:rPr lang="pt-PT" sz="1800" u="none" strike="noStrike" dirty="0" smtClean="0"/>
                        <a:t>onde os </a:t>
                      </a:r>
                      <a:r>
                        <a:rPr lang="pt-PT" sz="1800" u="none" strike="noStrike" dirty="0"/>
                        <a:t>alunos pudessem entrar e observar no </a:t>
                      </a:r>
                      <a:r>
                        <a:rPr lang="pt-PT" sz="1800" u="none" strike="noStrike" dirty="0" smtClean="0"/>
                        <a:t>seu interior </a:t>
                      </a:r>
                      <a:r>
                        <a:rPr lang="pt-PT" sz="1800" u="none" strike="noStrike" dirty="0"/>
                        <a:t>a cor dos objetos;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Apresentação do cartaz com resultados do teste e </a:t>
                      </a:r>
                      <a:r>
                        <a:rPr lang="pt-PT" sz="1800" u="none" strike="noStrike" dirty="0" smtClean="0"/>
                        <a:t>algumas aplicações </a:t>
                      </a:r>
                      <a:r>
                        <a:rPr lang="pt-PT" sz="1800" u="none" strike="noStrike" dirty="0"/>
                        <a:t>tecnológicas que ajudam os daltónicos</a:t>
                      </a:r>
                      <a:r>
                        <a:rPr lang="pt-PT" sz="1800" u="none" strike="noStrike" dirty="0" smtClean="0"/>
                        <a:t>.</a:t>
                      </a:r>
                      <a:endParaRPr lang="pt-PT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b="1" u="none" strike="noStrike" dirty="0" err="1"/>
                        <a:t>Threats</a:t>
                      </a:r>
                      <a:r>
                        <a:rPr lang="pt-PT" sz="1800" b="1" u="none" strike="noStrike" dirty="0"/>
                        <a:t>:</a:t>
                      </a:r>
                      <a:endParaRPr lang="pt-PT" sz="1800" b="1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Falta de interesse de alguns alunos;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Alguns dos materiais não serem de cor primária </a:t>
                      </a:r>
                      <a:r>
                        <a:rPr lang="pt-PT" sz="1800" u="none" strike="noStrike" dirty="0" smtClean="0"/>
                        <a:t>e sim </a:t>
                      </a:r>
                      <a:r>
                        <a:rPr lang="pt-PT" sz="1800" u="none" strike="noStrike" dirty="0"/>
                        <a:t>combinação de outras cores, confundindo </a:t>
                      </a:r>
                      <a:r>
                        <a:rPr lang="pt-PT" sz="1800" u="none" strike="noStrike" dirty="0" smtClean="0"/>
                        <a:t>o aluno </a:t>
                      </a:r>
                      <a:r>
                        <a:rPr lang="pt-PT" sz="1800" u="none" strike="noStrike" dirty="0"/>
                        <a:t>quando espera observar determinada </a:t>
                      </a:r>
                      <a:r>
                        <a:rPr lang="pt-PT" sz="1800" u="none" strike="noStrike" dirty="0" smtClean="0"/>
                        <a:t>cor e </a:t>
                      </a:r>
                      <a:r>
                        <a:rPr lang="pt-PT" sz="1800" u="none" strike="noStrike" dirty="0"/>
                        <a:t>observa outra;</a:t>
                      </a:r>
                      <a:endParaRPr lang="pt-PT" sz="1800" dirty="0"/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PT" sz="1800" u="none" strike="noStrike" dirty="0"/>
                        <a:t>Tempo reduzido para explorar melhor as aplicações </a:t>
                      </a:r>
                      <a:r>
                        <a:rPr lang="pt-PT" sz="1800" u="none" strike="noStrike" dirty="0" smtClean="0"/>
                        <a:t>dos conceitos </a:t>
                      </a:r>
                      <a:r>
                        <a:rPr lang="pt-PT" sz="1800" u="none" strike="noStrike" dirty="0"/>
                        <a:t>aprendidos.</a:t>
                      </a:r>
                      <a:endParaRPr lang="pt-PT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26013" marR="26013" marT="26013" marB="26013"/>
                </a:tc>
              </a:tr>
            </a:tbl>
          </a:graphicData>
        </a:graphic>
      </p:graphicFrame>
      <p:sp>
        <p:nvSpPr>
          <p:cNvPr id="5" name="Rectângulo 4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SWOT </a:t>
            </a:r>
            <a:r>
              <a:rPr lang="pt-PT" sz="2400" dirty="0" err="1" smtClean="0">
                <a:solidFill>
                  <a:schemeClr val="bg2">
                    <a:lumMod val="75000"/>
                  </a:schemeClr>
                </a:solidFill>
              </a:rPr>
              <a:t>Analysis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/>
        </p:nvGraphicFramePr>
        <p:xfrm>
          <a:off x="467544" y="1196752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ângulo 2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IBSE </a:t>
            </a:r>
            <a:r>
              <a:rPr lang="pt-PT" sz="2400" dirty="0" err="1" smtClean="0">
                <a:solidFill>
                  <a:schemeClr val="bg2">
                    <a:lumMod val="75000"/>
                  </a:schemeClr>
                </a:solidFill>
              </a:rPr>
              <a:t>scenary’s</a:t>
            </a:r>
            <a:r>
              <a:rPr lang="pt-PT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bg2">
                    <a:lumMod val="75000"/>
                  </a:schemeClr>
                </a:solidFill>
              </a:rPr>
              <a:t>approach</a:t>
            </a:r>
            <a:endParaRPr lang="pt-PT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D:\EUFISICA\Pictures\PaintDotNet\luz e c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804863"/>
            <a:ext cx="8058150" cy="5248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0" y="332656"/>
            <a:ext cx="9144000" cy="100811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050" name="Picture 2" descr="http://i5.photobucket.com/albums/y181/mtnsurferzero/blacklight01.jpg"/>
          <p:cNvPicPr>
            <a:picLocks noChangeAspect="1" noChangeArrowheads="1"/>
          </p:cNvPicPr>
          <p:nvPr/>
        </p:nvPicPr>
        <p:blipFill>
          <a:blip r:embed="rId3" cstate="print"/>
          <a:srcRect t="4301" b="18273"/>
          <a:stretch>
            <a:fillRect/>
          </a:stretch>
        </p:blipFill>
        <p:spPr bwMode="auto">
          <a:xfrm>
            <a:off x="3923928" y="2492896"/>
            <a:ext cx="4972075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463919"/>
            <a:ext cx="9144000" cy="7386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"Qual a cor dos objetos quando apagas a luz do teu quarto?"</a:t>
            </a:r>
            <a:endParaRPr kumimoji="0" lang="pt-PT" sz="24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“Já pensaste porque é que a nossa roupa muda de cor dentro da discoteca?”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436096" y="1700808"/>
            <a:ext cx="3085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/>
              <a:t>Vídeo &amp; Brainstorming</a:t>
            </a:r>
            <a:endParaRPr lang="pt-PT" sz="2400" b="1" dirty="0"/>
          </a:p>
        </p:txBody>
      </p:sp>
      <p:sp>
        <p:nvSpPr>
          <p:cNvPr id="6" name="CaixaDeTexto 5"/>
          <p:cNvSpPr txBox="1"/>
          <p:nvPr/>
        </p:nvSpPr>
        <p:spPr>
          <a:xfrm rot="20513720">
            <a:off x="183234" y="3068960"/>
            <a:ext cx="5064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/>
              <a:t>“O objeto continua com a mesma cor”</a:t>
            </a:r>
            <a:endParaRPr lang="pt-PT" sz="2400" b="1" dirty="0"/>
          </a:p>
        </p:txBody>
      </p:sp>
      <p:sp>
        <p:nvSpPr>
          <p:cNvPr id="7" name="CaixaDeTexto 6"/>
          <p:cNvSpPr txBox="1"/>
          <p:nvPr/>
        </p:nvSpPr>
        <p:spPr>
          <a:xfrm rot="1433910">
            <a:off x="578814" y="4702625"/>
            <a:ext cx="2659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/>
              <a:t>“Deixa de ter cor…”</a:t>
            </a:r>
            <a:endParaRPr lang="pt-PT" sz="2400" b="1" dirty="0"/>
          </a:p>
        </p:txBody>
      </p:sp>
      <p:sp>
        <p:nvSpPr>
          <p:cNvPr id="8" name="Rectângulo 7"/>
          <p:cNvSpPr/>
          <p:nvPr/>
        </p:nvSpPr>
        <p:spPr>
          <a:xfrm rot="21260808">
            <a:off x="323528" y="17728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2400" b="1" dirty="0" smtClean="0"/>
              <a:t>“Não vemos os objetos no escuro porque está tudo preto.” </a:t>
            </a:r>
          </a:p>
        </p:txBody>
      </p:sp>
      <p:sp>
        <p:nvSpPr>
          <p:cNvPr id="9" name="Rectângulo 8"/>
          <p:cNvSpPr/>
          <p:nvPr/>
        </p:nvSpPr>
        <p:spPr>
          <a:xfrm rot="4180652">
            <a:off x="1907737" y="4825178"/>
            <a:ext cx="32296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400" b="1" dirty="0" smtClean="0"/>
              <a:t> “… porque não há luz.” </a:t>
            </a:r>
            <a:endParaRPr lang="pt-PT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_79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 flipV="1">
            <a:off x="3880143" y="1945056"/>
            <a:ext cx="5848205" cy="3888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m 2" descr="DSC_79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993078"/>
            <a:ext cx="4248472" cy="2824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 descr="DSC_79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3968770"/>
            <a:ext cx="4247099" cy="282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Atividade da Caixa de Cor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sellerink.com.br/blog/wp-content/uploads/2010/09/COR-PIGMENTO-CMY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861048"/>
            <a:ext cx="2952328" cy="2952328"/>
          </a:xfrm>
          <a:prstGeom prst="rect">
            <a:avLst/>
          </a:prstGeom>
          <a:noFill/>
        </p:spPr>
      </p:pic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Atividade da Simulação do </a:t>
            </a:r>
            <a:r>
              <a:rPr lang="pt-PT" sz="2400" b="1" dirty="0" err="1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PhET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0922" r="10526" b="5861"/>
          <a:stretch>
            <a:fillRect/>
          </a:stretch>
        </p:blipFill>
        <p:spPr bwMode="auto">
          <a:xfrm>
            <a:off x="5105835" y="1060637"/>
            <a:ext cx="3642629" cy="2728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10429" r="10429" b="5000"/>
          <a:stretch>
            <a:fillRect/>
          </a:stretch>
        </p:blipFill>
        <p:spPr bwMode="auto">
          <a:xfrm>
            <a:off x="5076056" y="3912096"/>
            <a:ext cx="3675237" cy="2757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://www.if.ufrj.br/~coelho/DI/Image25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980728"/>
            <a:ext cx="2952328" cy="2793523"/>
          </a:xfrm>
          <a:prstGeom prst="rect">
            <a:avLst/>
          </a:prstGeom>
          <a:noFill/>
        </p:spPr>
      </p:pic>
      <p:sp>
        <p:nvSpPr>
          <p:cNvPr id="11" name="Chaveta à esquerda 10"/>
          <p:cNvSpPr/>
          <p:nvPr/>
        </p:nvSpPr>
        <p:spPr>
          <a:xfrm>
            <a:off x="4427984" y="1844824"/>
            <a:ext cx="720080" cy="2808312"/>
          </a:xfrm>
          <a:prstGeom prst="leftBrace">
            <a:avLst>
              <a:gd name="adj1" fmla="val 8333"/>
              <a:gd name="adj2" fmla="val 28293"/>
            </a:avLst>
          </a:prstGeom>
          <a:noFill/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CaixaDeTexto 11"/>
          <p:cNvSpPr txBox="1"/>
          <p:nvPr/>
        </p:nvSpPr>
        <p:spPr>
          <a:xfrm rot="16200000">
            <a:off x="-326964" y="1847244"/>
            <a:ext cx="2275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Cores primárias da luz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aixaDeTexto 12"/>
          <p:cNvSpPr txBox="1"/>
          <p:nvPr/>
        </p:nvSpPr>
        <p:spPr>
          <a:xfrm rot="16200000">
            <a:off x="-326964" y="4655556"/>
            <a:ext cx="2275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Cores primárias dos pigmentos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Perceção da cor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 rot="16200000">
            <a:off x="-470979" y="1847244"/>
            <a:ext cx="2275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Perceção da cor por um cão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aixaDeTexto 12"/>
          <p:cNvSpPr txBox="1"/>
          <p:nvPr/>
        </p:nvSpPr>
        <p:spPr>
          <a:xfrm rot="16200000">
            <a:off x="-701133" y="4741691"/>
            <a:ext cx="2736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Perceção da cor por um ser humano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914" name="Picture 2" descr="cvision-tri-vs-di"/>
          <p:cNvPicPr>
            <a:picLocks noChangeAspect="1" noChangeArrowheads="1"/>
          </p:cNvPicPr>
          <p:nvPr/>
        </p:nvPicPr>
        <p:blipFill>
          <a:blip r:embed="rId3" cstate="print"/>
          <a:srcRect b="50620"/>
          <a:stretch>
            <a:fillRect/>
          </a:stretch>
        </p:blipFill>
        <p:spPr bwMode="auto">
          <a:xfrm>
            <a:off x="1252810" y="3883636"/>
            <a:ext cx="4014788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cvision-tri-vs-di"/>
          <p:cNvPicPr>
            <a:picLocks noChangeAspect="1" noChangeArrowheads="1"/>
          </p:cNvPicPr>
          <p:nvPr/>
        </p:nvPicPr>
        <p:blipFill>
          <a:blip r:embed="rId3" cstate="print"/>
          <a:srcRect t="50124"/>
          <a:stretch>
            <a:fillRect/>
          </a:stretch>
        </p:blipFill>
        <p:spPr bwMode="auto">
          <a:xfrm>
            <a:off x="1252810" y="1075324"/>
            <a:ext cx="40227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dog_color_visi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0330" y="2564904"/>
            <a:ext cx="3563888" cy="240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Perceção da cor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7" name="Picture 5" descr="D:\EUFISICA\Documents\2012-2013\Formação\PROFILES\Trabalho\caixa_de_cor-2013-03-02\montagem olho e sensores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979712" y="2996952"/>
            <a:ext cx="7020272" cy="3709944"/>
          </a:xfrm>
          <a:prstGeom prst="rect">
            <a:avLst/>
          </a:prstGeom>
          <a:noFill/>
        </p:spPr>
      </p:pic>
      <p:pic>
        <p:nvPicPr>
          <p:cNvPr id="40962" name="Picture 2" descr="http://4.bp.blogspot.com/_Db826hWukxM/TNc51weHlxI/AAAAAAAAAbY/8-VmsXkXmtU/s1600/000.jpg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18272" y="908720"/>
            <a:ext cx="5389832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Teste de Daltonismo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1" name="Picture 3" descr="ishihara"/>
          <p:cNvPicPr>
            <a:picLocks noChangeAspect="1" noChangeArrowheads="1"/>
          </p:cNvPicPr>
          <p:nvPr/>
        </p:nvPicPr>
        <p:blipFill>
          <a:blip r:embed="rId3" cstate="print"/>
          <a:srcRect b="67314"/>
          <a:stretch>
            <a:fillRect/>
          </a:stretch>
        </p:blipFill>
        <p:spPr bwMode="auto">
          <a:xfrm>
            <a:off x="180072" y="980731"/>
            <a:ext cx="4860000" cy="206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 descr="ishihara"/>
          <p:cNvPicPr>
            <a:picLocks noChangeAspect="1" noChangeArrowheads="1"/>
          </p:cNvPicPr>
          <p:nvPr/>
        </p:nvPicPr>
        <p:blipFill>
          <a:blip r:embed="rId3" cstate="print"/>
          <a:srcRect t="67315"/>
          <a:stretch>
            <a:fillRect/>
          </a:stretch>
        </p:blipFill>
        <p:spPr bwMode="auto">
          <a:xfrm>
            <a:off x="180072" y="4581128"/>
            <a:ext cx="4860000" cy="206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 descr="ishihara"/>
          <p:cNvPicPr>
            <a:picLocks noChangeAspect="1" noChangeArrowheads="1"/>
          </p:cNvPicPr>
          <p:nvPr/>
        </p:nvPicPr>
        <p:blipFill>
          <a:blip r:embed="rId3" cstate="print"/>
          <a:srcRect t="33720" b="33202"/>
          <a:stretch>
            <a:fillRect/>
          </a:stretch>
        </p:blipFill>
        <p:spPr bwMode="auto">
          <a:xfrm>
            <a:off x="4104488" y="2782707"/>
            <a:ext cx="4860000" cy="2086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5220072" y="1628800"/>
            <a:ext cx="2320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Teste de </a:t>
            </a:r>
            <a:r>
              <a:rPr lang="pt-PT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Ishihara</a:t>
            </a:r>
            <a:endParaRPr lang="pt-PT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5220072" y="5085184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Tente identificar os números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467544" y="3140968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números estão disfarçados nos diferentes círculos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>
                <a:solidFill>
                  <a:schemeClr val="bg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Resultados do Teste de Daltonismo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539552" y="5157192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Resultados do teste de Daltonismo a uma amostra de 80 pessoas</a:t>
            </a: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" name="Gráfico 12"/>
          <p:cNvGraphicFramePr/>
          <p:nvPr/>
        </p:nvGraphicFramePr>
        <p:xfrm>
          <a:off x="791935" y="2204356"/>
          <a:ext cx="3721553" cy="2462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Gráfico 13"/>
          <p:cNvGraphicFramePr/>
          <p:nvPr/>
        </p:nvGraphicFramePr>
        <p:xfrm>
          <a:off x="4630511" y="2190750"/>
          <a:ext cx="3721553" cy="2452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1530</Words>
  <Application>Microsoft Office PowerPoint</Application>
  <PresentationFormat>Apresentação no Ecrã (4:3)</PresentationFormat>
  <Paragraphs>204</Paragraphs>
  <Slides>29</Slides>
  <Notes>27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29</vt:i4>
      </vt:variant>
    </vt:vector>
  </HeadingPairs>
  <TitlesOfParts>
    <vt:vector size="30" baseType="lpstr">
      <vt:lpstr>Tema do Office</vt:lpstr>
      <vt:lpstr>A cor dos objetos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  <vt:lpstr>Diapositivo 25</vt:lpstr>
      <vt:lpstr>Diapositivo 26</vt:lpstr>
      <vt:lpstr>Diapositivo 27</vt:lpstr>
      <vt:lpstr>Diapositivo 28</vt:lpstr>
      <vt:lpstr>Diapositivo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cor dos objetos</dc:title>
  <dc:creator>eufisica</dc:creator>
  <cp:lastModifiedBy>Pedro</cp:lastModifiedBy>
  <cp:revision>18</cp:revision>
  <dcterms:created xsi:type="dcterms:W3CDTF">2013-04-21T15:02:58Z</dcterms:created>
  <dcterms:modified xsi:type="dcterms:W3CDTF">2013-04-26T19:49:03Z</dcterms:modified>
</cp:coreProperties>
</file>